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2"/>
  </p:notesMasterIdLst>
  <p:sldIdLst>
    <p:sldId id="260" r:id="rId2"/>
    <p:sldId id="261" r:id="rId3"/>
    <p:sldId id="327" r:id="rId4"/>
    <p:sldId id="328" r:id="rId5"/>
    <p:sldId id="345" r:id="rId6"/>
    <p:sldId id="346" r:id="rId7"/>
    <p:sldId id="347" r:id="rId8"/>
    <p:sldId id="348" r:id="rId9"/>
    <p:sldId id="349" r:id="rId10"/>
    <p:sldId id="313"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Clear Sans Medium" panose="020B0603030202020304" pitchFamily="34" charset="0"/>
      <p:regular r:id="rId17"/>
      <p:italic r:id="rId18"/>
    </p:embeddedFont>
    <p:embeddedFont>
      <p:font typeface="Twinkl Light" pitchFamily="2" charset="0"/>
      <p:regular r:id="rId19"/>
    </p:embeddedFont>
    <p:embeddedFont>
      <p:font typeface="Clear Sans" panose="020B0503030202020304" pitchFamily="34" charset="0"/>
      <p:regular r:id="rId20"/>
      <p:bold r:id="rId21"/>
      <p:italic r:id="rId22"/>
      <p:boldItalic r:id="rId23"/>
    </p:embeddedFont>
    <p:embeddedFont>
      <p:font typeface="Sassoon Infant Rg" panose="02000503030000020003" pitchFamily="50" charset="0"/>
      <p:regular r:id="rId24"/>
      <p:bold r:id="rId25"/>
    </p:embeddedFont>
    <p:embeddedFont>
      <p:font typeface="Clear Sans Light" panose="020B0303030202020304" pitchFamily="34" charset="0"/>
      <p:regular r:id="rId26"/>
    </p:embeddedFont>
    <p:embeddedFont>
      <p:font typeface="Twinkl SemiBold" pitchFamily="2"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D"/>
    <a:srgbClr val="4A3582"/>
    <a:srgbClr val="31B7BC"/>
    <a:srgbClr val="4EB2E5"/>
    <a:srgbClr val="6FBC85"/>
    <a:srgbClr val="87BD31"/>
    <a:srgbClr val="F9B000"/>
    <a:srgbClr val="E6821A"/>
    <a:srgbClr val="BF0A2A"/>
    <a:srgbClr val="2BB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0" autoAdjust="0"/>
    <p:restoredTop sz="94660"/>
  </p:normalViewPr>
  <p:slideViewPr>
    <p:cSldViewPr snapToGrid="0" showGuides="1">
      <p:cViewPr varScale="1">
        <p:scale>
          <a:sx n="112" d="100"/>
          <a:sy n="112" d="100"/>
        </p:scale>
        <p:origin x="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44AD-5AD8-424C-9184-AE7CEE06F1AC}" type="datetimeFigureOut">
              <a:rPr lang="en-GB" smtClean="0"/>
              <a:t>14/08/2019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5D35D-E792-41E1-B498-39BBA43D4011}" type="slidenum">
              <a:rPr lang="en-GB" smtClean="0"/>
              <a:t>‹#›</a:t>
            </a:fld>
            <a:endParaRPr lang="en-GB"/>
          </a:p>
        </p:txBody>
      </p:sp>
    </p:spTree>
    <p:extLst>
      <p:ext uri="{BB962C8B-B14F-4D97-AF65-F5344CB8AC3E}">
        <p14:creationId xmlns:p14="http://schemas.microsoft.com/office/powerpoint/2010/main" val="29556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422728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p:cNvSpPr/>
          <p:nvPr userDrawn="1"/>
        </p:nvSpPr>
        <p:spPr bwMode="auto">
          <a:xfrm>
            <a:off x="479425" y="728663"/>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3" name="Rounded Rectangle 2"/>
          <p:cNvSpPr/>
          <p:nvPr userDrawn="1"/>
        </p:nvSpPr>
        <p:spPr bwMode="auto">
          <a:xfrm>
            <a:off x="479425" y="2806700"/>
            <a:ext cx="8196263"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Tree>
    <p:extLst>
      <p:ext uri="{BB962C8B-B14F-4D97-AF65-F5344CB8AC3E}">
        <p14:creationId xmlns:p14="http://schemas.microsoft.com/office/powerpoint/2010/main" val="277319567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ims Slide">
    <p:spTree>
      <p:nvGrpSpPr>
        <p:cNvPr id="1" name=""/>
        <p:cNvGrpSpPr/>
        <p:nvPr/>
      </p:nvGrpSpPr>
      <p:grpSpPr>
        <a:xfrm>
          <a:off x="0" y="0"/>
          <a:ext cx="0" cy="0"/>
          <a:chOff x="0" y="0"/>
          <a:chExt cx="0" cy="0"/>
        </a:xfrm>
      </p:grpSpPr>
      <p:sp>
        <p:nvSpPr>
          <p:cNvPr id="2" name="Rounded Rectangle 1"/>
          <p:cNvSpPr/>
          <p:nvPr userDrawn="1"/>
        </p:nvSpPr>
        <p:spPr bwMode="auto">
          <a:xfrm>
            <a:off x="479425" y="728663"/>
            <a:ext cx="8196263" cy="2435777"/>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3" name="Rounded Rectangle 2"/>
          <p:cNvSpPr/>
          <p:nvPr userDrawn="1"/>
        </p:nvSpPr>
        <p:spPr bwMode="auto">
          <a:xfrm>
            <a:off x="479425" y="3428999"/>
            <a:ext cx="8196263" cy="27019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Tree>
    <p:extLst>
      <p:ext uri="{BB962C8B-B14F-4D97-AF65-F5344CB8AC3E}">
        <p14:creationId xmlns:p14="http://schemas.microsoft.com/office/powerpoint/2010/main" val="25877262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80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Tree>
    <p:extLst>
      <p:ext uri="{BB962C8B-B14F-4D97-AF65-F5344CB8AC3E}">
        <p14:creationId xmlns:p14="http://schemas.microsoft.com/office/powerpoint/2010/main" val="651520660"/>
      </p:ext>
    </p:extLst>
  </p:cSld>
  <p:clrMapOvr>
    <a:masterClrMapping/>
  </p:clrMapOvr>
  <p:extLst mod="1">
    <p:ext uri="{DCECCB84-F9BA-43D5-87BE-67443E8EF086}">
      <p15:sldGuideLst xmlns:p15="http://schemas.microsoft.com/office/powerpoint/2012/main">
        <p15:guide id="1" pos="295" userDrawn="1">
          <p15:clr>
            <a:srgbClr val="A4A3A4"/>
          </p15:clr>
        </p15:guide>
        <p15:guide id="2" pos="431" userDrawn="1">
          <p15:clr>
            <a:srgbClr val="A4A3A4"/>
          </p15:clr>
        </p15:guide>
        <p15:guide id="3" pos="5465" userDrawn="1">
          <p15:clr>
            <a:srgbClr val="A4A3A4"/>
          </p15:clr>
        </p15:guide>
        <p15:guide id="4" pos="5329" userDrawn="1">
          <p15:clr>
            <a:srgbClr val="A4A3A4"/>
          </p15:clr>
        </p15:guide>
        <p15:guide id="6" orient="horz" pos="414" userDrawn="1">
          <p15:clr>
            <a:srgbClr val="A4A3A4"/>
          </p15:clr>
        </p15:guide>
        <p15:guide id="7" orient="horz" pos="3906" userDrawn="1">
          <p15:clr>
            <a:srgbClr val="A4A3A4"/>
          </p15:clr>
        </p15:guide>
        <p15:guide id="8" orient="horz" pos="4042" userDrawn="1">
          <p15:clr>
            <a:srgbClr val="A4A3A4"/>
          </p15:clr>
        </p15:guide>
        <p15:guide id="9" pos="539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86435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268141"/>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8" r:id="rId3"/>
    <p:sldLayoutId id="2147483675" r:id="rId4"/>
    <p:sldLayoutId id="2147483677" r:id="rId5"/>
    <p:sldLayoutId id="2147483676" r:id="rId6"/>
  </p:sldLayoutIdLst>
  <p:txStyles>
    <p:titleStyle>
      <a:lvl1pPr algn="l" rtl="0" eaLnBrk="1" fontAlgn="base" hangingPunct="1">
        <a:lnSpc>
          <a:spcPct val="90000"/>
        </a:lnSpc>
        <a:spcBef>
          <a:spcPct val="0"/>
        </a:spcBef>
        <a:spcAft>
          <a:spcPct val="0"/>
        </a:spcAft>
        <a:defRPr sz="4000" b="1" kern="1200">
          <a:solidFill>
            <a:srgbClr val="6F8183"/>
          </a:solidFill>
          <a:latin typeface="+mj-lt"/>
          <a:ea typeface="+mj-ea"/>
          <a:cs typeface="+mj-cs"/>
        </a:defRPr>
      </a:lvl1pPr>
      <a:lvl2pPr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2pPr>
      <a:lvl3pPr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3pPr>
      <a:lvl4pPr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4pPr>
      <a:lvl5pPr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5pPr>
      <a:lvl6pPr marL="4572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6pPr>
      <a:lvl7pPr marL="9144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7pPr>
      <a:lvl8pPr marL="13716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8pPr>
      <a:lvl9pPr marL="18288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A4A3A4"/>
          </p15:clr>
        </p15:guide>
        <p15:guide id="2" orient="horz" pos="2160" userDrawn="1">
          <p15:clr>
            <a:srgbClr val="A4A3A4"/>
          </p15:clr>
        </p15:guide>
        <p15:guide id="3" orient="horz" pos="278" userDrawn="1">
          <p15:clr>
            <a:srgbClr val="A4A3A4"/>
          </p15:clr>
        </p15:guide>
        <p15:guide id="4" orient="horz" pos="414" userDrawn="1">
          <p15:clr>
            <a:srgbClr val="A4A3A4"/>
          </p15:clr>
        </p15:guide>
        <p15:guide id="5" orient="horz" pos="4042" userDrawn="1">
          <p15:clr>
            <a:srgbClr val="A4A3A4"/>
          </p15:clr>
        </p15:guide>
        <p15:guide id="6" orient="horz" pos="3906" userDrawn="1">
          <p15:clr>
            <a:srgbClr val="A4A3A4"/>
          </p15:clr>
        </p15:guide>
        <p15:guide id="7" pos="295" userDrawn="1">
          <p15:clr>
            <a:srgbClr val="A4A3A4"/>
          </p15:clr>
        </p15:guide>
        <p15:guide id="8" pos="431" userDrawn="1">
          <p15:clr>
            <a:srgbClr val="A4A3A4"/>
          </p15:clr>
        </p15:guide>
        <p15:guide id="9" pos="5465" userDrawn="1">
          <p15:clr>
            <a:srgbClr val="A4A3A4"/>
          </p15:clr>
        </p15:guide>
        <p15:guide id="10" pos="5329" userDrawn="1">
          <p15:clr>
            <a:srgbClr val="A4A3A4"/>
          </p15:clr>
        </p15:guide>
        <p15:guide id="11" pos="5397" userDrawn="1">
          <p15:clr>
            <a:srgbClr val="A4A3A4"/>
          </p15:clr>
        </p15:guide>
        <p15:guide id="12" orient="horz" pos="34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075" y="455772"/>
            <a:ext cx="8196263" cy="1815999"/>
          </a:xfrm>
          <a:prstGeom prst="rect">
            <a:avLst/>
          </a:prstGeom>
          <a:solidFill>
            <a:srgbClr val="003F7D">
              <a:alpha val="8745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Twinkl Light" pitchFamily="2" charset="0"/>
            </a:endParaRPr>
          </a:p>
        </p:txBody>
      </p:sp>
      <p:sp>
        <p:nvSpPr>
          <p:cNvPr id="8195" name="Title 7"/>
          <p:cNvSpPr>
            <a:spLocks/>
          </p:cNvSpPr>
          <p:nvPr/>
        </p:nvSpPr>
        <p:spPr bwMode="auto">
          <a:xfrm>
            <a:off x="698432" y="562083"/>
            <a:ext cx="7761356"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Clear Sans Light" panose="020B0303030202020304" pitchFamily="34" charset="0"/>
                <a:cs typeface="Arial" panose="020B0604020202020204" pitchFamily="34" charset="0"/>
              </a:defRPr>
            </a:lvl1pPr>
            <a:lvl2pPr marL="742950" indent="-28575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spcBef>
                <a:spcPct val="0"/>
              </a:spcBef>
              <a:spcAft>
                <a:spcPct val="0"/>
              </a:spcAft>
            </a:pPr>
            <a:r>
              <a:rPr lang="en-GB" sz="3600" dirty="0">
                <a:solidFill>
                  <a:schemeClr val="bg1"/>
                </a:solidFill>
                <a:latin typeface="+mn-lt"/>
              </a:rPr>
              <a:t>Space Lesson 1:</a:t>
            </a:r>
            <a:endParaRPr lang="en-GB" altLang="en-US" sz="3600" dirty="0">
              <a:solidFill>
                <a:schemeClr val="bg1"/>
              </a:solidFill>
              <a:latin typeface="+mn-lt"/>
              <a:cs typeface="Clear Sans Medium" panose="020B0603030202020304" pitchFamily="34" charset="0"/>
            </a:endParaRPr>
          </a:p>
          <a:p>
            <a:pPr fontAlgn="base">
              <a:spcBef>
                <a:spcPct val="0"/>
              </a:spcBef>
              <a:spcAft>
                <a:spcPct val="0"/>
              </a:spcAft>
            </a:pPr>
            <a:r>
              <a:rPr lang="en-GB" sz="3600" dirty="0">
                <a:solidFill>
                  <a:schemeClr val="bg1"/>
                </a:solidFill>
                <a:latin typeface="+mj-lt"/>
              </a:rPr>
              <a:t>Space and the Solar System</a:t>
            </a:r>
            <a:endParaRPr lang="en-GB" altLang="en-US" sz="3600" dirty="0">
              <a:solidFill>
                <a:schemeClr val="bg1"/>
              </a:solidFill>
              <a:latin typeface="+mj-lt"/>
              <a:cs typeface="Clear Sans" panose="020B0503030202020304" pitchFamily="34" charset="0"/>
            </a:endParaRPr>
          </a:p>
        </p:txBody>
      </p:sp>
    </p:spTree>
    <p:extLst>
      <p:ext uri="{BB962C8B-B14F-4D97-AF65-F5344CB8AC3E}">
        <p14:creationId xmlns:p14="http://schemas.microsoft.com/office/powerpoint/2010/main" val="361106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11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5"/>
          <p:cNvSpPr txBox="1">
            <a:spLocks/>
          </p:cNvSpPr>
          <p:nvPr/>
        </p:nvSpPr>
        <p:spPr>
          <a:xfrm>
            <a:off x="479425" y="728663"/>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GB" sz="3600" dirty="0">
                <a:solidFill>
                  <a:srgbClr val="003F7D"/>
                </a:solidFill>
                <a:latin typeface="Twinkl SemiBold" pitchFamily="2" charset="0"/>
              </a:rPr>
              <a:t>Learning Objective</a:t>
            </a:r>
          </a:p>
        </p:txBody>
      </p:sp>
      <p:sp>
        <p:nvSpPr>
          <p:cNvPr id="12" name="Content Placeholder 15"/>
          <p:cNvSpPr txBox="1">
            <a:spLocks/>
          </p:cNvSpPr>
          <p:nvPr/>
        </p:nvSpPr>
        <p:spPr>
          <a:xfrm>
            <a:off x="479425" y="2806001"/>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GB" sz="3600" dirty="0">
                <a:solidFill>
                  <a:srgbClr val="003F7D"/>
                </a:solidFill>
                <a:latin typeface="Twinkl SemiBold" pitchFamily="2" charset="0"/>
              </a:rPr>
              <a:t>Success Criteria</a:t>
            </a:r>
          </a:p>
        </p:txBody>
      </p:sp>
      <p:sp>
        <p:nvSpPr>
          <p:cNvPr id="6" name="Content Placeholder 15"/>
          <p:cNvSpPr txBox="1">
            <a:spLocks/>
          </p:cNvSpPr>
          <p:nvPr/>
        </p:nvSpPr>
        <p:spPr bwMode="auto">
          <a:xfrm>
            <a:off x="684213" y="3672776"/>
            <a:ext cx="77755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Twinkl Light" pitchFamily="2" charset="0"/>
              </a:rPr>
              <a:t>To identify the planets in our Solar System.</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Twinkl Light" pitchFamily="2" charset="0"/>
              </a:rPr>
              <a:t>To describe a planet in our Solar System.</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Twinkl Light" pitchFamily="2" charset="0"/>
              </a:rPr>
              <a:t>To create a scale model of the Solar System using a scale.</a:t>
            </a:r>
            <a:r>
              <a:rPr lang="en-GB" dirty="0"/>
              <a:t> </a:t>
            </a:r>
          </a:p>
        </p:txBody>
      </p:sp>
      <p:sp>
        <p:nvSpPr>
          <p:cNvPr id="7" name="Content Placeholder 15"/>
          <p:cNvSpPr txBox="1">
            <a:spLocks/>
          </p:cNvSpPr>
          <p:nvPr/>
        </p:nvSpPr>
        <p:spPr bwMode="auto">
          <a:xfrm>
            <a:off x="684213" y="1537360"/>
            <a:ext cx="77755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fontAlgn="base">
              <a:spcBef>
                <a:spcPct val="0"/>
              </a:spcBef>
              <a:spcAft>
                <a:spcPct val="0"/>
              </a:spcAft>
              <a:defRPr>
                <a:solidFill>
                  <a:schemeClr val="tx1"/>
                </a:solidFill>
                <a:latin typeface="Twinkl Light" pitchFamily="2" charset="0"/>
              </a:defRPr>
            </a:lvl6pPr>
            <a:lvl7pPr marL="2971800" indent="-228600" fontAlgn="base">
              <a:spcBef>
                <a:spcPct val="0"/>
              </a:spcBef>
              <a:spcAft>
                <a:spcPct val="0"/>
              </a:spcAft>
              <a:defRPr>
                <a:solidFill>
                  <a:schemeClr val="tx1"/>
                </a:solidFill>
                <a:latin typeface="Twinkl Light" pitchFamily="2" charset="0"/>
              </a:defRPr>
            </a:lvl7pPr>
            <a:lvl8pPr marL="3429000" indent="-228600" fontAlgn="base">
              <a:spcBef>
                <a:spcPct val="0"/>
              </a:spcBef>
              <a:spcAft>
                <a:spcPct val="0"/>
              </a:spcAft>
              <a:defRPr>
                <a:solidFill>
                  <a:schemeClr val="tx1"/>
                </a:solidFill>
                <a:latin typeface="Twinkl Light" pitchFamily="2" charset="0"/>
              </a:defRPr>
            </a:lvl8pPr>
            <a:lvl9pPr marL="3886200" indent="-228600" fontAlgn="base">
              <a:spcBef>
                <a:spcPct val="0"/>
              </a:spcBef>
              <a:spcAft>
                <a:spcPct val="0"/>
              </a:spcAft>
              <a:defRPr>
                <a:solidFill>
                  <a:schemeClr val="tx1"/>
                </a:solidFill>
                <a:latin typeface="Twinkl Light" pitchFamily="2" charset="0"/>
              </a:defRPr>
            </a:lvl9pPr>
          </a:lstStyle>
          <a:p>
            <a:pPr marL="285750" indent="-285750" fontAlgn="base">
              <a:lnSpc>
                <a:spcPct val="90000"/>
              </a:lnSpc>
              <a:spcBef>
                <a:spcPts val="1000"/>
              </a:spcBef>
              <a:spcAft>
                <a:spcPct val="0"/>
              </a:spcAft>
              <a:buFont typeface="Arial" panose="020B0604020202020204" pitchFamily="34" charset="0"/>
              <a:buChar char="•"/>
            </a:pPr>
            <a:r>
              <a:rPr lang="en-GB" altLang="en-US" dirty="0">
                <a:solidFill>
                  <a:srgbClr val="1C1C1C"/>
                </a:solidFill>
              </a:rPr>
              <a:t>To explore space and the Solar System.</a:t>
            </a:r>
            <a:br>
              <a:rPr lang="en-GB" altLang="en-US" dirty="0">
                <a:solidFill>
                  <a:srgbClr val="1C1C1C"/>
                </a:solidFill>
              </a:rPr>
            </a:br>
            <a:endParaRPr lang="en-GB" altLang="en-US" dirty="0">
              <a:solidFill>
                <a:srgbClr val="1C1C1C"/>
              </a:solidFill>
            </a:endParaRPr>
          </a:p>
          <a:p>
            <a:pPr>
              <a:spcAft>
                <a:spcPts val="300"/>
              </a:spcAft>
              <a:defRPr/>
            </a:pPr>
            <a:br>
              <a:rPr lang="en-GB" altLang="en-US" dirty="0">
                <a:solidFill>
                  <a:srgbClr val="1C1C1C"/>
                </a:solidFill>
              </a:rPr>
            </a:br>
            <a:endParaRPr lang="en-GB" dirty="0">
              <a:solidFill>
                <a:srgbClr val="6FBC85"/>
              </a:solidFill>
              <a:latin typeface="+mj-lt"/>
            </a:endParaRPr>
          </a:p>
        </p:txBody>
      </p:sp>
    </p:spTree>
    <p:extLst>
      <p:ext uri="{BB962C8B-B14F-4D97-AF65-F5344CB8AC3E}">
        <p14:creationId xmlns:p14="http://schemas.microsoft.com/office/powerpoint/2010/main" val="377965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1" y="550950"/>
            <a:ext cx="7775575" cy="772107"/>
          </a:xfrm>
          <a:prstGeom prst="rect">
            <a:avLst/>
          </a:prstGeom>
        </p:spPr>
        <p:txBody>
          <a:bodyPr wrap="square" lIns="0" tIns="108000" rIns="0" bIns="108000">
            <a:spAutoFit/>
          </a:bodyPr>
          <a:lstStyle/>
          <a:p>
            <a:pPr algn="ctr"/>
            <a:r>
              <a:rPr lang="en-GB" sz="3600" dirty="0">
                <a:solidFill>
                  <a:srgbClr val="003F7D"/>
                </a:solidFill>
                <a:latin typeface="+mj-lt"/>
              </a:rPr>
              <a:t>Starter: Rate Your Knowledge</a:t>
            </a:r>
          </a:p>
        </p:txBody>
      </p:sp>
      <p:sp>
        <p:nvSpPr>
          <p:cNvPr id="26" name="TextBox 25">
            <a:extLst>
              <a:ext uri="{FF2B5EF4-FFF2-40B4-BE49-F238E27FC236}">
                <a16:creationId xmlns:a16="http://schemas.microsoft.com/office/drawing/2014/main" id="{0327E3C9-0F55-4401-ADA8-868AE095CDF7}"/>
              </a:ext>
            </a:extLst>
          </p:cNvPr>
          <p:cNvSpPr txBox="1"/>
          <p:nvPr/>
        </p:nvSpPr>
        <p:spPr>
          <a:xfrm>
            <a:off x="684214" y="1267657"/>
            <a:ext cx="7775572" cy="674200"/>
          </a:xfrm>
          <a:prstGeom prst="rect">
            <a:avLst/>
          </a:prstGeom>
          <a:noFill/>
          <a:ln w="25400">
            <a:noFill/>
          </a:ln>
        </p:spPr>
        <p:txBody>
          <a:bodyPr wrap="square" lIns="144000" tIns="90000" rIns="144000" bIns="90000" rtlCol="0">
            <a:spAutoFit/>
          </a:bodyPr>
          <a:lstStyle/>
          <a:p>
            <a:pPr eaLnBrk="0" fontAlgn="base" hangingPunct="0">
              <a:spcBef>
                <a:spcPct val="0"/>
              </a:spcBef>
              <a:spcAft>
                <a:spcPct val="0"/>
              </a:spcAft>
            </a:pPr>
            <a:r>
              <a:rPr lang="en-GB" sz="1600" dirty="0"/>
              <a:t>There are 5 statements below. For each question, say whether you think the statement is True or False.</a:t>
            </a:r>
            <a:endParaRPr lang="en-GB" sz="1600" dirty="0">
              <a:solidFill>
                <a:prstClr val="black"/>
              </a:solidFill>
              <a:cs typeface="Arial" panose="020B0604020202020204" pitchFamily="34" charset="0"/>
            </a:endParaRPr>
          </a:p>
        </p:txBody>
      </p:sp>
      <p:sp>
        <p:nvSpPr>
          <p:cNvPr id="24" name="TextBox 23">
            <a:extLst>
              <a:ext uri="{FF2B5EF4-FFF2-40B4-BE49-F238E27FC236}">
                <a16:creationId xmlns:a16="http://schemas.microsoft.com/office/drawing/2014/main" id="{1483811A-BEED-4441-83AA-055315C77EDC}"/>
              </a:ext>
            </a:extLst>
          </p:cNvPr>
          <p:cNvSpPr txBox="1"/>
          <p:nvPr/>
        </p:nvSpPr>
        <p:spPr>
          <a:xfrm>
            <a:off x="684211" y="1941857"/>
            <a:ext cx="7775572" cy="3628855"/>
          </a:xfrm>
          <a:prstGeom prst="rect">
            <a:avLst/>
          </a:prstGeom>
          <a:noFill/>
          <a:ln w="25400">
            <a:noFill/>
          </a:ln>
        </p:spPr>
        <p:txBody>
          <a:bodyPr wrap="square" lIns="144000" tIns="90000" rIns="144000" bIns="90000" rtlCol="0">
            <a:spAutoFit/>
          </a:bodyPr>
          <a:lstStyle/>
          <a:p>
            <a:pPr marL="342900" indent="-342900" eaLnBrk="0" fontAlgn="base" hangingPunct="0">
              <a:spcBef>
                <a:spcPct val="0"/>
              </a:spcBef>
              <a:spcAft>
                <a:spcPct val="0"/>
              </a:spcAft>
              <a:buFont typeface="+mj-lt"/>
              <a:buAutoNum type="arabicPeriod"/>
            </a:pPr>
            <a:r>
              <a:rPr lang="en-GB" sz="1600" dirty="0"/>
              <a:t>The Earth is at the centre of the Solar System.</a:t>
            </a:r>
            <a:br>
              <a:rPr lang="en-GB" sz="1600" dirty="0"/>
            </a:br>
            <a:br>
              <a:rPr lang="en-GB" sz="1600" dirty="0"/>
            </a:br>
            <a:endParaRPr lang="en-GB" sz="1600" dirty="0"/>
          </a:p>
          <a:p>
            <a:pPr marL="342900" indent="-342900" eaLnBrk="0" fontAlgn="base" hangingPunct="0">
              <a:spcBef>
                <a:spcPct val="0"/>
              </a:spcBef>
              <a:spcAft>
                <a:spcPct val="0"/>
              </a:spcAft>
              <a:buFont typeface="+mj-lt"/>
              <a:buAutoNum type="arabicPeriod"/>
            </a:pPr>
            <a:r>
              <a:rPr lang="en-GB" sz="1600" dirty="0"/>
              <a:t>A light year is the distance that light travels in one year.</a:t>
            </a:r>
            <a:br>
              <a:rPr lang="en-GB" sz="1600" dirty="0"/>
            </a:br>
            <a:br>
              <a:rPr lang="en-GB" sz="1600" dirty="0"/>
            </a:br>
            <a:endParaRPr lang="en-GB" sz="1600" dirty="0"/>
          </a:p>
          <a:p>
            <a:pPr marL="342900" indent="-342900" eaLnBrk="0" fontAlgn="base" hangingPunct="0">
              <a:spcBef>
                <a:spcPct val="0"/>
              </a:spcBef>
              <a:spcAft>
                <a:spcPct val="0"/>
              </a:spcAft>
              <a:buFont typeface="+mj-lt"/>
              <a:buAutoNum type="arabicPeriod"/>
            </a:pPr>
            <a:r>
              <a:rPr lang="en-GB" sz="1600" dirty="0"/>
              <a:t>Stars leave the sky during the daytime.</a:t>
            </a:r>
            <a:br>
              <a:rPr lang="en-GB" sz="1600" dirty="0"/>
            </a:br>
            <a:br>
              <a:rPr lang="en-GB" sz="1600" dirty="0"/>
            </a:br>
            <a:br>
              <a:rPr lang="en-GB" sz="1600" dirty="0"/>
            </a:br>
            <a:endParaRPr lang="en-GB" sz="1600" dirty="0"/>
          </a:p>
          <a:p>
            <a:pPr marL="342900" indent="-342900" eaLnBrk="0" fontAlgn="base" hangingPunct="0">
              <a:spcBef>
                <a:spcPct val="0"/>
              </a:spcBef>
              <a:spcAft>
                <a:spcPct val="0"/>
              </a:spcAft>
              <a:buFont typeface="+mj-lt"/>
              <a:buAutoNum type="arabicPeriod"/>
            </a:pPr>
            <a:r>
              <a:rPr lang="en-GB" sz="1600" dirty="0"/>
              <a:t>The Moon emits light.</a:t>
            </a:r>
            <a:br>
              <a:rPr lang="en-GB" sz="1600" dirty="0"/>
            </a:br>
            <a:br>
              <a:rPr lang="en-GB" sz="1600" dirty="0"/>
            </a:br>
            <a:endParaRPr lang="en-GB" sz="1600" dirty="0"/>
          </a:p>
          <a:p>
            <a:pPr marL="342900" indent="-342900" eaLnBrk="0" fontAlgn="base" hangingPunct="0">
              <a:spcBef>
                <a:spcPct val="0"/>
              </a:spcBef>
              <a:spcAft>
                <a:spcPct val="0"/>
              </a:spcAft>
              <a:buFont typeface="+mj-lt"/>
              <a:buAutoNum type="arabicPeriod"/>
            </a:pPr>
            <a:r>
              <a:rPr lang="en-GB" sz="1600" dirty="0"/>
              <a:t>All stars are the same size.</a:t>
            </a:r>
            <a:endParaRPr lang="en-GB" sz="1600" dirty="0">
              <a:solidFill>
                <a:prstClr val="black"/>
              </a:solidFill>
              <a:cs typeface="Arial" panose="020B0604020202020204" pitchFamily="34" charset="0"/>
            </a:endParaRPr>
          </a:p>
        </p:txBody>
      </p:sp>
      <p:sp>
        <p:nvSpPr>
          <p:cNvPr id="25" name="TextBox 24">
            <a:extLst>
              <a:ext uri="{FF2B5EF4-FFF2-40B4-BE49-F238E27FC236}">
                <a16:creationId xmlns:a16="http://schemas.microsoft.com/office/drawing/2014/main" id="{AB754783-315A-4676-B9D7-7CAF1DA95BAE}"/>
              </a:ext>
            </a:extLst>
          </p:cNvPr>
          <p:cNvSpPr txBox="1"/>
          <p:nvPr/>
        </p:nvSpPr>
        <p:spPr>
          <a:xfrm>
            <a:off x="1011385" y="2234491"/>
            <a:ext cx="5162913" cy="427979"/>
          </a:xfrm>
          <a:prstGeom prst="rect">
            <a:avLst/>
          </a:prstGeom>
          <a:noFill/>
          <a:ln w="25400">
            <a:noFill/>
          </a:ln>
        </p:spPr>
        <p:txBody>
          <a:bodyPr wrap="square" lIns="144000" tIns="90000" rIns="144000" bIns="90000" rtlCol="0">
            <a:spAutoFit/>
          </a:bodyPr>
          <a:lstStyle/>
          <a:p>
            <a:pPr eaLnBrk="0" fontAlgn="base" hangingPunct="0">
              <a:spcBef>
                <a:spcPct val="0"/>
              </a:spcBef>
              <a:spcAft>
                <a:spcPct val="0"/>
              </a:spcAft>
            </a:pPr>
            <a:r>
              <a:rPr lang="en-GB" sz="1600" b="1" dirty="0">
                <a:solidFill>
                  <a:srgbClr val="003F7D"/>
                </a:solidFill>
              </a:rPr>
              <a:t>False – the Sun is at the centre of the Solar System.</a:t>
            </a:r>
            <a:endParaRPr lang="en-GB" sz="1600" b="1" dirty="0">
              <a:solidFill>
                <a:srgbClr val="003F7D"/>
              </a:solidFill>
              <a:cs typeface="Arial" panose="020B0604020202020204" pitchFamily="34" charset="0"/>
            </a:endParaRPr>
          </a:p>
        </p:txBody>
      </p:sp>
      <p:sp>
        <p:nvSpPr>
          <p:cNvPr id="30" name="TextBox 29">
            <a:extLst>
              <a:ext uri="{FF2B5EF4-FFF2-40B4-BE49-F238E27FC236}">
                <a16:creationId xmlns:a16="http://schemas.microsoft.com/office/drawing/2014/main" id="{F233D54C-90B9-4819-A368-D7C027298512}"/>
              </a:ext>
            </a:extLst>
          </p:cNvPr>
          <p:cNvSpPr txBox="1"/>
          <p:nvPr/>
        </p:nvSpPr>
        <p:spPr>
          <a:xfrm>
            <a:off x="1011385" y="2955104"/>
            <a:ext cx="5162913" cy="427979"/>
          </a:xfrm>
          <a:prstGeom prst="rect">
            <a:avLst/>
          </a:prstGeom>
          <a:noFill/>
          <a:ln w="25400">
            <a:noFill/>
          </a:ln>
        </p:spPr>
        <p:txBody>
          <a:bodyPr wrap="square" lIns="144000" tIns="90000" rIns="144000" bIns="90000" rtlCol="0">
            <a:spAutoFit/>
          </a:bodyPr>
          <a:lstStyle/>
          <a:p>
            <a:pPr eaLnBrk="0" fontAlgn="base" hangingPunct="0">
              <a:spcBef>
                <a:spcPct val="0"/>
              </a:spcBef>
              <a:spcAft>
                <a:spcPct val="0"/>
              </a:spcAft>
            </a:pPr>
            <a:r>
              <a:rPr lang="en-GB" sz="1600" b="1" dirty="0">
                <a:solidFill>
                  <a:srgbClr val="003F7D"/>
                </a:solidFill>
              </a:rPr>
              <a:t>True</a:t>
            </a:r>
            <a:endParaRPr lang="en-GB" sz="1600" b="1" dirty="0">
              <a:solidFill>
                <a:srgbClr val="003F7D"/>
              </a:solidFill>
              <a:cs typeface="Arial" panose="020B0604020202020204" pitchFamily="34" charset="0"/>
            </a:endParaRPr>
          </a:p>
        </p:txBody>
      </p:sp>
      <p:sp>
        <p:nvSpPr>
          <p:cNvPr id="32" name="TextBox 31">
            <a:extLst>
              <a:ext uri="{FF2B5EF4-FFF2-40B4-BE49-F238E27FC236}">
                <a16:creationId xmlns:a16="http://schemas.microsoft.com/office/drawing/2014/main" id="{EA50FB4C-2C57-47DB-8E63-AF6AD18B8E6C}"/>
              </a:ext>
            </a:extLst>
          </p:cNvPr>
          <p:cNvSpPr txBox="1"/>
          <p:nvPr/>
        </p:nvSpPr>
        <p:spPr>
          <a:xfrm>
            <a:off x="1011385" y="3691438"/>
            <a:ext cx="7448398" cy="674200"/>
          </a:xfrm>
          <a:prstGeom prst="rect">
            <a:avLst/>
          </a:prstGeom>
          <a:noFill/>
          <a:ln w="25400">
            <a:noFill/>
          </a:ln>
        </p:spPr>
        <p:txBody>
          <a:bodyPr wrap="square" lIns="144000" tIns="90000" rIns="144000" bIns="90000" rtlCol="0">
            <a:spAutoFit/>
          </a:bodyPr>
          <a:lstStyle/>
          <a:p>
            <a:pPr eaLnBrk="0" fontAlgn="base" hangingPunct="0">
              <a:spcBef>
                <a:spcPct val="0"/>
              </a:spcBef>
              <a:spcAft>
                <a:spcPct val="0"/>
              </a:spcAft>
            </a:pPr>
            <a:r>
              <a:rPr lang="en-GB" sz="1600" b="1" dirty="0">
                <a:solidFill>
                  <a:srgbClr val="003F7D"/>
                </a:solidFill>
              </a:rPr>
              <a:t>False – during the day when the Earth is facing the Sun, we cannot see the stars because of how bright the Sun is.</a:t>
            </a:r>
            <a:endParaRPr lang="en-GB" sz="1600" b="1" dirty="0">
              <a:solidFill>
                <a:srgbClr val="003F7D"/>
              </a:solidFill>
              <a:cs typeface="Arial" panose="020B0604020202020204" pitchFamily="34" charset="0"/>
            </a:endParaRPr>
          </a:p>
        </p:txBody>
      </p:sp>
      <p:sp>
        <p:nvSpPr>
          <p:cNvPr id="33" name="TextBox 32">
            <a:extLst>
              <a:ext uri="{FF2B5EF4-FFF2-40B4-BE49-F238E27FC236}">
                <a16:creationId xmlns:a16="http://schemas.microsoft.com/office/drawing/2014/main" id="{5187DAE6-479A-41B1-B05C-FA0A87C1E11C}"/>
              </a:ext>
            </a:extLst>
          </p:cNvPr>
          <p:cNvSpPr txBox="1"/>
          <p:nvPr/>
        </p:nvSpPr>
        <p:spPr>
          <a:xfrm>
            <a:off x="1011385" y="4672505"/>
            <a:ext cx="7448398" cy="427979"/>
          </a:xfrm>
          <a:prstGeom prst="rect">
            <a:avLst/>
          </a:prstGeom>
          <a:noFill/>
          <a:ln w="25400">
            <a:noFill/>
          </a:ln>
        </p:spPr>
        <p:txBody>
          <a:bodyPr wrap="square" lIns="144000" tIns="90000" rIns="144000" bIns="90000" rtlCol="0">
            <a:spAutoFit/>
          </a:bodyPr>
          <a:lstStyle/>
          <a:p>
            <a:pPr eaLnBrk="0" fontAlgn="base" hangingPunct="0">
              <a:spcBef>
                <a:spcPct val="0"/>
              </a:spcBef>
              <a:spcAft>
                <a:spcPct val="0"/>
              </a:spcAft>
            </a:pPr>
            <a:r>
              <a:rPr lang="en-GB" sz="1600" b="1" dirty="0">
                <a:solidFill>
                  <a:srgbClr val="003F7D"/>
                </a:solidFill>
              </a:rPr>
              <a:t>False – the moon is a non-luminous object and reflects the light from the Sun.</a:t>
            </a:r>
            <a:endParaRPr lang="en-GB" sz="1600" b="1" dirty="0">
              <a:solidFill>
                <a:srgbClr val="003F7D"/>
              </a:solidFill>
              <a:cs typeface="Arial" panose="020B0604020202020204" pitchFamily="34" charset="0"/>
            </a:endParaRPr>
          </a:p>
        </p:txBody>
      </p:sp>
      <p:sp>
        <p:nvSpPr>
          <p:cNvPr id="34" name="TextBox 33">
            <a:extLst>
              <a:ext uri="{FF2B5EF4-FFF2-40B4-BE49-F238E27FC236}">
                <a16:creationId xmlns:a16="http://schemas.microsoft.com/office/drawing/2014/main" id="{E2982D95-69FA-48AD-9355-3E4541DA5312}"/>
              </a:ext>
            </a:extLst>
          </p:cNvPr>
          <p:cNvSpPr txBox="1"/>
          <p:nvPr/>
        </p:nvSpPr>
        <p:spPr>
          <a:xfrm>
            <a:off x="1011385" y="5394606"/>
            <a:ext cx="7448398" cy="674200"/>
          </a:xfrm>
          <a:prstGeom prst="rect">
            <a:avLst/>
          </a:prstGeom>
          <a:noFill/>
          <a:ln w="25400">
            <a:noFill/>
          </a:ln>
        </p:spPr>
        <p:txBody>
          <a:bodyPr wrap="square" lIns="144000" tIns="90000" rIns="144000" bIns="90000" rtlCol="0">
            <a:spAutoFit/>
          </a:bodyPr>
          <a:lstStyle/>
          <a:p>
            <a:pPr eaLnBrk="0" fontAlgn="base" hangingPunct="0">
              <a:spcBef>
                <a:spcPct val="0"/>
              </a:spcBef>
              <a:spcAft>
                <a:spcPct val="0"/>
              </a:spcAft>
            </a:pPr>
            <a:r>
              <a:rPr lang="en-GB" sz="1600" b="1" dirty="0">
                <a:solidFill>
                  <a:srgbClr val="003F7D"/>
                </a:solidFill>
              </a:rPr>
              <a:t>False – the stars range in size. The biggest known star has a radius of 987 000 000km. The smallest known star has a radius of 167 000km.</a:t>
            </a:r>
            <a:endParaRPr lang="en-GB" sz="1600" b="1" dirty="0">
              <a:solidFill>
                <a:srgbClr val="003F7D"/>
              </a:solidFill>
              <a:cs typeface="Arial" panose="020B0604020202020204" pitchFamily="34" charset="0"/>
            </a:endParaRPr>
          </a:p>
        </p:txBody>
      </p:sp>
    </p:spTree>
    <p:extLst>
      <p:ext uri="{BB962C8B-B14F-4D97-AF65-F5344CB8AC3E}">
        <p14:creationId xmlns:p14="http://schemas.microsoft.com/office/powerpoint/2010/main" val="256594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1" y="550950"/>
            <a:ext cx="7775575" cy="716707"/>
          </a:xfrm>
          <a:prstGeom prst="rect">
            <a:avLst/>
          </a:prstGeom>
        </p:spPr>
        <p:txBody>
          <a:bodyPr wrap="square" lIns="0" tIns="108000" rIns="0" bIns="108000">
            <a:spAutoFit/>
          </a:bodyPr>
          <a:lstStyle/>
          <a:p>
            <a:pPr lvl="0" algn="ctr">
              <a:lnSpc>
                <a:spcPct val="90000"/>
              </a:lnSpc>
              <a:buClr>
                <a:srgbClr val="1C1C1C"/>
              </a:buClr>
              <a:buSzPts val="3600"/>
            </a:pPr>
            <a:r>
              <a:rPr lang="en-GB" sz="3600" dirty="0">
                <a:solidFill>
                  <a:srgbClr val="003F7D"/>
                </a:solidFill>
                <a:latin typeface="+mj-lt"/>
              </a:rPr>
              <a:t>Day and Night</a:t>
            </a:r>
            <a:endParaRPr lang="en-GB" dirty="0">
              <a:solidFill>
                <a:srgbClr val="003F7D"/>
              </a:solidFill>
              <a:latin typeface="+mj-lt"/>
            </a:endParaRPr>
          </a:p>
        </p:txBody>
      </p:sp>
      <p:sp>
        <p:nvSpPr>
          <p:cNvPr id="15" name="TextBox 14">
            <a:extLst>
              <a:ext uri="{FF2B5EF4-FFF2-40B4-BE49-F238E27FC236}">
                <a16:creationId xmlns:a16="http://schemas.microsoft.com/office/drawing/2014/main" id="{B4C7A459-218B-4418-9A0E-4B5F8B290BA1}"/>
              </a:ext>
            </a:extLst>
          </p:cNvPr>
          <p:cNvSpPr txBox="1"/>
          <p:nvPr/>
        </p:nvSpPr>
        <p:spPr>
          <a:xfrm>
            <a:off x="684214" y="1267657"/>
            <a:ext cx="4416292" cy="674200"/>
          </a:xfrm>
          <a:prstGeom prst="rect">
            <a:avLst/>
          </a:prstGeom>
          <a:noFill/>
          <a:ln w="25400">
            <a:noFill/>
          </a:ln>
        </p:spPr>
        <p:txBody>
          <a:bodyPr wrap="square" lIns="144000" tIns="90000" rIns="144000" bIns="90000" rtlCol="0">
            <a:spAutoFit/>
          </a:bodyPr>
          <a:lstStyle/>
          <a:p>
            <a:r>
              <a:rPr lang="en-GB" sz="1600" dirty="0"/>
              <a:t>The Earth is tilted and spins on an invisible line called an axis.</a:t>
            </a:r>
          </a:p>
        </p:txBody>
      </p:sp>
      <p:sp>
        <p:nvSpPr>
          <p:cNvPr id="16" name="TextBox 15">
            <a:extLst>
              <a:ext uri="{FF2B5EF4-FFF2-40B4-BE49-F238E27FC236}">
                <a16:creationId xmlns:a16="http://schemas.microsoft.com/office/drawing/2014/main" id="{A6A5ABF8-5032-44FA-8D9E-DF37A369617D}"/>
              </a:ext>
            </a:extLst>
          </p:cNvPr>
          <p:cNvSpPr txBox="1"/>
          <p:nvPr/>
        </p:nvSpPr>
        <p:spPr>
          <a:xfrm>
            <a:off x="684214" y="1984364"/>
            <a:ext cx="4416292" cy="2397749"/>
          </a:xfrm>
          <a:prstGeom prst="rect">
            <a:avLst/>
          </a:prstGeom>
          <a:noFill/>
          <a:ln w="25400">
            <a:noFill/>
          </a:ln>
        </p:spPr>
        <p:txBody>
          <a:bodyPr wrap="square" lIns="144000" tIns="90000" rIns="144000" bIns="90000" rtlCol="0">
            <a:spAutoFit/>
          </a:bodyPr>
          <a:lstStyle/>
          <a:p>
            <a:r>
              <a:rPr lang="en-GB" sz="1600" dirty="0"/>
              <a:t>Only half of planet Earth faces the Sun at any one time. The side facing the Sun is in daytime. </a:t>
            </a:r>
          </a:p>
          <a:p>
            <a:endParaRPr lang="en-GB" sz="1600" dirty="0"/>
          </a:p>
          <a:p>
            <a:r>
              <a:rPr lang="en-GB" sz="1600" dirty="0"/>
              <a:t>The side facing away from the Sun is in darkness and so it is night time. </a:t>
            </a:r>
          </a:p>
          <a:p>
            <a:endParaRPr lang="en-GB" sz="1600" dirty="0"/>
          </a:p>
          <a:p>
            <a:r>
              <a:rPr lang="en-GB" sz="1600" dirty="0"/>
              <a:t>It takes 24 hours for the Earth to rotate once on its axis.</a:t>
            </a:r>
          </a:p>
        </p:txBody>
      </p:sp>
      <p:pic>
        <p:nvPicPr>
          <p:cNvPr id="5" name="Picture 4">
            <a:extLst>
              <a:ext uri="{FF2B5EF4-FFF2-40B4-BE49-F238E27FC236}">
                <a16:creationId xmlns:a16="http://schemas.microsoft.com/office/drawing/2014/main" id="{4EECDBD7-5162-4F09-AD78-02488528B7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89" y="2097367"/>
            <a:ext cx="3211899" cy="2209995"/>
          </a:xfrm>
          <a:prstGeom prst="rect">
            <a:avLst/>
          </a:prstGeom>
        </p:spPr>
      </p:pic>
      <p:sp>
        <p:nvSpPr>
          <p:cNvPr id="19" name="TextBox 18">
            <a:extLst>
              <a:ext uri="{FF2B5EF4-FFF2-40B4-BE49-F238E27FC236}">
                <a16:creationId xmlns:a16="http://schemas.microsoft.com/office/drawing/2014/main" id="{C0FF7A2D-B5E5-448C-8054-6542E74C19C1}"/>
              </a:ext>
            </a:extLst>
          </p:cNvPr>
          <p:cNvSpPr txBox="1"/>
          <p:nvPr/>
        </p:nvSpPr>
        <p:spPr>
          <a:xfrm>
            <a:off x="684211" y="4424620"/>
            <a:ext cx="7775572" cy="427979"/>
          </a:xfrm>
          <a:prstGeom prst="rect">
            <a:avLst/>
          </a:prstGeom>
          <a:noFill/>
          <a:ln w="25400">
            <a:noFill/>
          </a:ln>
        </p:spPr>
        <p:txBody>
          <a:bodyPr wrap="square" lIns="144000" tIns="90000" rIns="144000" bIns="90000" rtlCol="0">
            <a:spAutoFit/>
          </a:bodyPr>
          <a:lstStyle/>
          <a:p>
            <a:r>
              <a:rPr lang="en-GB" sz="1600" b="1" dirty="0"/>
              <a:t>If it is night time in New Zealand, what will it be in England?</a:t>
            </a:r>
            <a:endParaRPr lang="en-GB" sz="1600" dirty="0"/>
          </a:p>
        </p:txBody>
      </p:sp>
      <p:sp>
        <p:nvSpPr>
          <p:cNvPr id="20" name="TextBox 19">
            <a:extLst>
              <a:ext uri="{FF2B5EF4-FFF2-40B4-BE49-F238E27FC236}">
                <a16:creationId xmlns:a16="http://schemas.microsoft.com/office/drawing/2014/main" id="{3B1F6C36-C463-44FD-81CE-D4AC7AD51AE1}"/>
              </a:ext>
            </a:extLst>
          </p:cNvPr>
          <p:cNvSpPr txBox="1"/>
          <p:nvPr/>
        </p:nvSpPr>
        <p:spPr>
          <a:xfrm>
            <a:off x="684213" y="4718187"/>
            <a:ext cx="7448398" cy="674200"/>
          </a:xfrm>
          <a:prstGeom prst="rect">
            <a:avLst/>
          </a:prstGeom>
          <a:noFill/>
          <a:ln w="25400">
            <a:noFill/>
          </a:ln>
        </p:spPr>
        <p:txBody>
          <a:bodyPr wrap="square" lIns="144000" tIns="90000" rIns="144000" bIns="90000" rtlCol="0">
            <a:spAutoFit/>
          </a:bodyPr>
          <a:lstStyle/>
          <a:p>
            <a:r>
              <a:rPr lang="en-GB" sz="1600" b="1" dirty="0">
                <a:solidFill>
                  <a:srgbClr val="003F7D"/>
                </a:solidFill>
              </a:rPr>
              <a:t>It will be daytime as England is on the opposite side of the world to New Zealand and will be facing the Sun.</a:t>
            </a:r>
            <a:endParaRPr lang="en-GB" sz="1600" dirty="0">
              <a:solidFill>
                <a:srgbClr val="003F7D"/>
              </a:solidFill>
            </a:endParaRPr>
          </a:p>
        </p:txBody>
      </p:sp>
    </p:spTree>
    <p:extLst>
      <p:ext uri="{BB962C8B-B14F-4D97-AF65-F5344CB8AC3E}">
        <p14:creationId xmlns:p14="http://schemas.microsoft.com/office/powerpoint/2010/main" val="259428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1" y="550950"/>
            <a:ext cx="7775575" cy="716707"/>
          </a:xfrm>
          <a:prstGeom prst="rect">
            <a:avLst/>
          </a:prstGeom>
        </p:spPr>
        <p:txBody>
          <a:bodyPr wrap="square" lIns="0" tIns="108000" rIns="0" bIns="108000">
            <a:spAutoFit/>
          </a:bodyPr>
          <a:lstStyle/>
          <a:p>
            <a:pPr lvl="0" algn="ctr">
              <a:lnSpc>
                <a:spcPct val="90000"/>
              </a:lnSpc>
              <a:buClr>
                <a:srgbClr val="1C1C1C"/>
              </a:buClr>
              <a:buSzPts val="3600"/>
            </a:pPr>
            <a:r>
              <a:rPr lang="en-GB" sz="3600" dirty="0">
                <a:solidFill>
                  <a:srgbClr val="003F7D"/>
                </a:solidFill>
                <a:latin typeface="+mj-lt"/>
              </a:rPr>
              <a:t>The Planets</a:t>
            </a:r>
            <a:endParaRPr lang="en-GB" dirty="0">
              <a:solidFill>
                <a:srgbClr val="003F7D"/>
              </a:solidFill>
              <a:latin typeface="+mj-lt"/>
            </a:endParaRPr>
          </a:p>
        </p:txBody>
      </p:sp>
      <p:sp>
        <p:nvSpPr>
          <p:cNvPr id="15" name="TextBox 14">
            <a:extLst>
              <a:ext uri="{FF2B5EF4-FFF2-40B4-BE49-F238E27FC236}">
                <a16:creationId xmlns:a16="http://schemas.microsoft.com/office/drawing/2014/main" id="{B4C7A459-218B-4418-9A0E-4B5F8B290BA1}"/>
              </a:ext>
            </a:extLst>
          </p:cNvPr>
          <p:cNvSpPr txBox="1"/>
          <p:nvPr/>
        </p:nvSpPr>
        <p:spPr>
          <a:xfrm>
            <a:off x="684214" y="1131521"/>
            <a:ext cx="7775572" cy="427979"/>
          </a:xfrm>
          <a:prstGeom prst="rect">
            <a:avLst/>
          </a:prstGeom>
          <a:noFill/>
          <a:ln w="25400">
            <a:noFill/>
          </a:ln>
        </p:spPr>
        <p:txBody>
          <a:bodyPr wrap="square" lIns="144000" tIns="90000" rIns="144000" bIns="90000" rtlCol="0">
            <a:spAutoFit/>
          </a:bodyPr>
          <a:lstStyle/>
          <a:p>
            <a:r>
              <a:rPr lang="en-GB" sz="1600" dirty="0"/>
              <a:t>In our Solar System, there are 8 planets. </a:t>
            </a:r>
          </a:p>
        </p:txBody>
      </p:sp>
      <p:sp>
        <p:nvSpPr>
          <p:cNvPr id="16" name="TextBox 15">
            <a:extLst>
              <a:ext uri="{FF2B5EF4-FFF2-40B4-BE49-F238E27FC236}">
                <a16:creationId xmlns:a16="http://schemas.microsoft.com/office/drawing/2014/main" id="{A6A5ABF8-5032-44FA-8D9E-DF37A369617D}"/>
              </a:ext>
            </a:extLst>
          </p:cNvPr>
          <p:cNvSpPr txBox="1"/>
          <p:nvPr/>
        </p:nvSpPr>
        <p:spPr>
          <a:xfrm>
            <a:off x="684214" y="3522562"/>
            <a:ext cx="7775572" cy="427979"/>
          </a:xfrm>
          <a:prstGeom prst="rect">
            <a:avLst/>
          </a:prstGeom>
          <a:noFill/>
          <a:ln w="25400">
            <a:noFill/>
          </a:ln>
        </p:spPr>
        <p:txBody>
          <a:bodyPr wrap="square" lIns="144000" tIns="90000" rIns="144000" bIns="90000" rtlCol="0">
            <a:spAutoFit/>
          </a:bodyPr>
          <a:lstStyle/>
          <a:p>
            <a:r>
              <a:rPr lang="en-GB" sz="1600" dirty="0"/>
              <a:t>Can you remember the order of the planets?</a:t>
            </a:r>
          </a:p>
        </p:txBody>
      </p:sp>
      <p:sp>
        <p:nvSpPr>
          <p:cNvPr id="9" name="TextBox 8">
            <a:extLst>
              <a:ext uri="{FF2B5EF4-FFF2-40B4-BE49-F238E27FC236}">
                <a16:creationId xmlns:a16="http://schemas.microsoft.com/office/drawing/2014/main" id="{B21A8AAA-CE3F-438E-9D0A-CDBD23876ECB}"/>
              </a:ext>
            </a:extLst>
          </p:cNvPr>
          <p:cNvSpPr txBox="1"/>
          <p:nvPr/>
        </p:nvSpPr>
        <p:spPr>
          <a:xfrm>
            <a:off x="692602" y="3812493"/>
            <a:ext cx="7775572"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M</a:t>
            </a:r>
            <a:r>
              <a:rPr lang="en-GB" sz="1600" dirty="0">
                <a:solidFill>
                  <a:srgbClr val="003F7D"/>
                </a:solidFill>
              </a:rPr>
              <a:t>ercury, </a:t>
            </a:r>
            <a:r>
              <a:rPr lang="en-GB" sz="1600" b="1" dirty="0">
                <a:solidFill>
                  <a:srgbClr val="003F7D"/>
                </a:solidFill>
              </a:rPr>
              <a:t>V</a:t>
            </a:r>
            <a:r>
              <a:rPr lang="en-GB" sz="1600" dirty="0">
                <a:solidFill>
                  <a:srgbClr val="003F7D"/>
                </a:solidFill>
              </a:rPr>
              <a:t>enus, </a:t>
            </a:r>
            <a:r>
              <a:rPr lang="en-GB" sz="1600" b="1" dirty="0">
                <a:solidFill>
                  <a:srgbClr val="003F7D"/>
                </a:solidFill>
              </a:rPr>
              <a:t>E</a:t>
            </a:r>
            <a:r>
              <a:rPr lang="en-GB" sz="1600" dirty="0">
                <a:solidFill>
                  <a:srgbClr val="003F7D"/>
                </a:solidFill>
              </a:rPr>
              <a:t>arth, </a:t>
            </a:r>
            <a:r>
              <a:rPr lang="en-GB" sz="1600" b="1" dirty="0">
                <a:solidFill>
                  <a:srgbClr val="003F7D"/>
                </a:solidFill>
              </a:rPr>
              <a:t>M</a:t>
            </a:r>
            <a:r>
              <a:rPr lang="en-GB" sz="1600" dirty="0">
                <a:solidFill>
                  <a:srgbClr val="003F7D"/>
                </a:solidFill>
              </a:rPr>
              <a:t>ars, </a:t>
            </a:r>
            <a:r>
              <a:rPr lang="en-GB" sz="1600" b="1" dirty="0">
                <a:solidFill>
                  <a:srgbClr val="003F7D"/>
                </a:solidFill>
              </a:rPr>
              <a:t>J</a:t>
            </a:r>
            <a:r>
              <a:rPr lang="en-GB" sz="1600" dirty="0">
                <a:solidFill>
                  <a:srgbClr val="003F7D"/>
                </a:solidFill>
              </a:rPr>
              <a:t>upiter, </a:t>
            </a:r>
            <a:r>
              <a:rPr lang="en-GB" sz="1600" b="1" dirty="0">
                <a:solidFill>
                  <a:srgbClr val="003F7D"/>
                </a:solidFill>
              </a:rPr>
              <a:t>S</a:t>
            </a:r>
            <a:r>
              <a:rPr lang="en-GB" sz="1600" dirty="0">
                <a:solidFill>
                  <a:srgbClr val="003F7D"/>
                </a:solidFill>
              </a:rPr>
              <a:t>aturn, </a:t>
            </a:r>
            <a:r>
              <a:rPr lang="en-GB" sz="1600" b="1" dirty="0">
                <a:solidFill>
                  <a:srgbClr val="003F7D"/>
                </a:solidFill>
              </a:rPr>
              <a:t>U</a:t>
            </a:r>
            <a:r>
              <a:rPr lang="en-GB" sz="1600" dirty="0">
                <a:solidFill>
                  <a:srgbClr val="003F7D"/>
                </a:solidFill>
              </a:rPr>
              <a:t>ranus, </a:t>
            </a:r>
            <a:r>
              <a:rPr lang="en-GB" sz="1600" b="1" dirty="0">
                <a:solidFill>
                  <a:srgbClr val="003F7D"/>
                </a:solidFill>
              </a:rPr>
              <a:t>N</a:t>
            </a:r>
            <a:r>
              <a:rPr lang="en-GB" sz="1600" dirty="0">
                <a:solidFill>
                  <a:srgbClr val="003F7D"/>
                </a:solidFill>
              </a:rPr>
              <a:t>eptune</a:t>
            </a:r>
          </a:p>
        </p:txBody>
      </p:sp>
      <p:sp>
        <p:nvSpPr>
          <p:cNvPr id="10" name="TextBox 9">
            <a:extLst>
              <a:ext uri="{FF2B5EF4-FFF2-40B4-BE49-F238E27FC236}">
                <a16:creationId xmlns:a16="http://schemas.microsoft.com/office/drawing/2014/main" id="{3E1559ED-A239-41C9-B5F2-51F5EA4BF782}"/>
              </a:ext>
            </a:extLst>
          </p:cNvPr>
          <p:cNvSpPr txBox="1"/>
          <p:nvPr/>
        </p:nvSpPr>
        <p:spPr>
          <a:xfrm>
            <a:off x="684214" y="4223694"/>
            <a:ext cx="7775572" cy="2151528"/>
          </a:xfrm>
          <a:prstGeom prst="rect">
            <a:avLst/>
          </a:prstGeom>
          <a:noFill/>
          <a:ln w="25400">
            <a:noFill/>
          </a:ln>
        </p:spPr>
        <p:txBody>
          <a:bodyPr wrap="square" lIns="144000" tIns="90000" rIns="144000" bIns="90000" rtlCol="0">
            <a:spAutoFit/>
          </a:bodyPr>
          <a:lstStyle/>
          <a:p>
            <a:r>
              <a:rPr lang="en-GB" sz="1600" dirty="0"/>
              <a:t>A mnemonic is a way of remembering something. We can make a sentence out of the first letter of each word in a sequence to help us remember it.</a:t>
            </a:r>
          </a:p>
          <a:p>
            <a:br>
              <a:rPr lang="en-GB" sz="1600" dirty="0"/>
            </a:br>
            <a:r>
              <a:rPr lang="en-GB" sz="1600" dirty="0"/>
              <a:t>For example, we can remember how to spell ‘because’ by remembering the mnemonic: </a:t>
            </a:r>
            <a:r>
              <a:rPr lang="en-GB" sz="1600" b="1" dirty="0"/>
              <a:t>B</a:t>
            </a:r>
            <a:r>
              <a:rPr lang="en-GB" sz="1600" dirty="0"/>
              <a:t>ig </a:t>
            </a:r>
            <a:r>
              <a:rPr lang="en-GB" sz="1600" b="1" dirty="0"/>
              <a:t>E</a:t>
            </a:r>
            <a:r>
              <a:rPr lang="en-GB" sz="1600" dirty="0"/>
              <a:t>lephants </a:t>
            </a:r>
            <a:r>
              <a:rPr lang="en-GB" sz="1600" b="1" dirty="0"/>
              <a:t>C</a:t>
            </a:r>
            <a:r>
              <a:rPr lang="en-GB" sz="1600" dirty="0"/>
              <a:t>an </a:t>
            </a:r>
            <a:r>
              <a:rPr lang="en-GB" sz="1600" b="1" dirty="0"/>
              <a:t>A</a:t>
            </a:r>
            <a:r>
              <a:rPr lang="en-GB" sz="1600" dirty="0"/>
              <a:t>lways </a:t>
            </a:r>
            <a:r>
              <a:rPr lang="en-GB" sz="1600" b="1" dirty="0"/>
              <a:t>U</a:t>
            </a:r>
            <a:r>
              <a:rPr lang="en-GB" sz="1600" dirty="0"/>
              <a:t>nderstand </a:t>
            </a:r>
            <a:r>
              <a:rPr lang="en-GB" sz="1600" b="1" dirty="0"/>
              <a:t>S</a:t>
            </a:r>
            <a:r>
              <a:rPr lang="en-GB" sz="1600" dirty="0"/>
              <a:t>mall </a:t>
            </a:r>
            <a:r>
              <a:rPr lang="en-GB" sz="1600" b="1" dirty="0"/>
              <a:t>E</a:t>
            </a:r>
            <a:r>
              <a:rPr lang="en-GB" sz="1600" dirty="0"/>
              <a:t>lephants.</a:t>
            </a:r>
          </a:p>
          <a:p>
            <a:br>
              <a:rPr lang="en-GB" sz="1600" dirty="0"/>
            </a:br>
            <a:r>
              <a:rPr lang="en-GB" sz="1600" dirty="0"/>
              <a:t>With your partner, create your own </a:t>
            </a:r>
            <a:r>
              <a:rPr lang="en-GB" sz="1600" b="1" dirty="0"/>
              <a:t>mnemonic</a:t>
            </a:r>
            <a:r>
              <a:rPr lang="en-GB" sz="1600" dirty="0"/>
              <a:t> to help you remember the order of the planets.</a:t>
            </a:r>
            <a:endParaRPr lang="en-GB" sz="1600" b="1" dirty="0">
              <a:solidFill>
                <a:srgbClr val="FF0000"/>
              </a:solidFill>
            </a:endParaRPr>
          </a:p>
        </p:txBody>
      </p:sp>
      <p:pic>
        <p:nvPicPr>
          <p:cNvPr id="4" name="Picture 3">
            <a:extLst>
              <a:ext uri="{FF2B5EF4-FFF2-40B4-BE49-F238E27FC236}">
                <a16:creationId xmlns:a16="http://schemas.microsoft.com/office/drawing/2014/main" id="{65FD173C-A812-4C73-920A-C6E16F644A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038" b="18619"/>
          <a:stretch/>
        </p:blipFill>
        <p:spPr>
          <a:xfrm>
            <a:off x="857550" y="1576278"/>
            <a:ext cx="3788076" cy="1894038"/>
          </a:xfrm>
          <a:prstGeom prst="rect">
            <a:avLst/>
          </a:prstGeom>
          <a:ln w="6350">
            <a:solidFill>
              <a:schemeClr val="tx1"/>
            </a:solidFill>
          </a:ln>
        </p:spPr>
      </p:pic>
    </p:spTree>
    <p:extLst>
      <p:ext uri="{BB962C8B-B14F-4D97-AF65-F5344CB8AC3E}">
        <p14:creationId xmlns:p14="http://schemas.microsoft.com/office/powerpoint/2010/main" val="63604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1" y="550950"/>
            <a:ext cx="7775575" cy="716707"/>
          </a:xfrm>
          <a:prstGeom prst="rect">
            <a:avLst/>
          </a:prstGeom>
        </p:spPr>
        <p:txBody>
          <a:bodyPr wrap="square" lIns="0" tIns="108000" rIns="0" bIns="108000">
            <a:spAutoFit/>
          </a:bodyPr>
          <a:lstStyle/>
          <a:p>
            <a:pPr lvl="0" algn="ctr">
              <a:lnSpc>
                <a:spcPct val="90000"/>
              </a:lnSpc>
              <a:buClr>
                <a:srgbClr val="1C1C1C"/>
              </a:buClr>
              <a:buSzPts val="3600"/>
            </a:pPr>
            <a:r>
              <a:rPr lang="en-GB" sz="3600" dirty="0">
                <a:solidFill>
                  <a:srgbClr val="003F7D"/>
                </a:solidFill>
                <a:latin typeface="+mj-lt"/>
              </a:rPr>
              <a:t>Our Solar System</a:t>
            </a:r>
            <a:endParaRPr lang="en-GB" dirty="0">
              <a:solidFill>
                <a:srgbClr val="003F7D"/>
              </a:solidFill>
              <a:latin typeface="+mj-lt"/>
            </a:endParaRPr>
          </a:p>
        </p:txBody>
      </p:sp>
      <p:sp>
        <p:nvSpPr>
          <p:cNvPr id="15" name="TextBox 14">
            <a:extLst>
              <a:ext uri="{FF2B5EF4-FFF2-40B4-BE49-F238E27FC236}">
                <a16:creationId xmlns:a16="http://schemas.microsoft.com/office/drawing/2014/main" id="{B4C7A459-218B-4418-9A0E-4B5F8B290BA1}"/>
              </a:ext>
            </a:extLst>
          </p:cNvPr>
          <p:cNvSpPr txBox="1"/>
          <p:nvPr/>
        </p:nvSpPr>
        <p:spPr>
          <a:xfrm>
            <a:off x="684214" y="1131521"/>
            <a:ext cx="7775572" cy="427979"/>
          </a:xfrm>
          <a:prstGeom prst="rect">
            <a:avLst/>
          </a:prstGeom>
          <a:noFill/>
          <a:ln w="25400">
            <a:noFill/>
          </a:ln>
        </p:spPr>
        <p:txBody>
          <a:bodyPr wrap="square" lIns="144000" tIns="90000" rIns="144000" bIns="90000" rtlCol="0">
            <a:spAutoFit/>
          </a:bodyPr>
          <a:lstStyle/>
          <a:p>
            <a:r>
              <a:rPr lang="en-GB" sz="1600" dirty="0"/>
              <a:t>In our Solar System, there are 8 planets. </a:t>
            </a:r>
          </a:p>
        </p:txBody>
      </p:sp>
      <p:sp>
        <p:nvSpPr>
          <p:cNvPr id="16" name="TextBox 15">
            <a:extLst>
              <a:ext uri="{FF2B5EF4-FFF2-40B4-BE49-F238E27FC236}">
                <a16:creationId xmlns:a16="http://schemas.microsoft.com/office/drawing/2014/main" id="{A6A5ABF8-5032-44FA-8D9E-DF37A369617D}"/>
              </a:ext>
            </a:extLst>
          </p:cNvPr>
          <p:cNvSpPr txBox="1"/>
          <p:nvPr/>
        </p:nvSpPr>
        <p:spPr>
          <a:xfrm>
            <a:off x="684214" y="1669645"/>
            <a:ext cx="3879398" cy="1659085"/>
          </a:xfrm>
          <a:prstGeom prst="rect">
            <a:avLst/>
          </a:prstGeom>
          <a:noFill/>
          <a:ln w="25400">
            <a:noFill/>
          </a:ln>
        </p:spPr>
        <p:txBody>
          <a:bodyPr wrap="square" lIns="144000" tIns="90000" rIns="144000" bIns="90000" rtlCol="0">
            <a:spAutoFit/>
          </a:bodyPr>
          <a:lstStyle/>
          <a:p>
            <a:r>
              <a:rPr lang="en-GB" sz="1600" b="1" dirty="0"/>
              <a:t>What other objects might we find in space?</a:t>
            </a:r>
            <a:br>
              <a:rPr lang="en-GB" sz="1600" b="1" dirty="0"/>
            </a:br>
            <a:r>
              <a:rPr lang="en-GB" sz="1600" dirty="0"/>
              <a:t>With your partner, you have one minute to write a list of as many objects you can think of that you may find in space.</a:t>
            </a:r>
          </a:p>
        </p:txBody>
      </p:sp>
      <p:sp>
        <p:nvSpPr>
          <p:cNvPr id="9" name="TextBox 8">
            <a:extLst>
              <a:ext uri="{FF2B5EF4-FFF2-40B4-BE49-F238E27FC236}">
                <a16:creationId xmlns:a16="http://schemas.microsoft.com/office/drawing/2014/main" id="{B21A8AAA-CE3F-438E-9D0A-CDBD23876ECB}"/>
              </a:ext>
            </a:extLst>
          </p:cNvPr>
          <p:cNvSpPr txBox="1"/>
          <p:nvPr/>
        </p:nvSpPr>
        <p:spPr>
          <a:xfrm>
            <a:off x="692602" y="3328730"/>
            <a:ext cx="3879398" cy="2397749"/>
          </a:xfrm>
          <a:prstGeom prst="rect">
            <a:avLst/>
          </a:prstGeom>
          <a:noFill/>
          <a:ln w="25400">
            <a:noFill/>
          </a:ln>
        </p:spPr>
        <p:txBody>
          <a:bodyPr wrap="square" lIns="144000" tIns="90000" rIns="144000" bIns="90000" rtlCol="0">
            <a:spAutoFit/>
          </a:bodyPr>
          <a:lstStyle/>
          <a:p>
            <a:pPr marL="285750" indent="-285750">
              <a:buFont typeface="Arial" panose="020B0604020202020204" pitchFamily="34" charset="0"/>
              <a:buChar char="•"/>
            </a:pPr>
            <a:r>
              <a:rPr lang="en-GB" sz="1600" b="1" dirty="0">
                <a:solidFill>
                  <a:srgbClr val="003F7D"/>
                </a:solidFill>
              </a:rPr>
              <a:t>man made satellites – Satellites made by man and sent into space to carry out a function.</a:t>
            </a:r>
          </a:p>
          <a:p>
            <a:pPr marL="285750" indent="-285750">
              <a:buFont typeface="Arial" panose="020B0604020202020204" pitchFamily="34" charset="0"/>
              <a:buChar char="•"/>
            </a:pPr>
            <a:r>
              <a:rPr lang="en-GB" sz="1600" b="1" dirty="0">
                <a:solidFill>
                  <a:srgbClr val="003F7D"/>
                </a:solidFill>
              </a:rPr>
              <a:t>natural satellite – The Moon is a natural satellite. It orbits Earth.</a:t>
            </a:r>
          </a:p>
          <a:p>
            <a:pPr marL="285750" indent="-285750">
              <a:buFont typeface="Arial" panose="020B0604020202020204" pitchFamily="34" charset="0"/>
              <a:buChar char="•"/>
            </a:pPr>
            <a:r>
              <a:rPr lang="en-GB" sz="1600" b="1" dirty="0">
                <a:solidFill>
                  <a:srgbClr val="003F7D"/>
                </a:solidFill>
              </a:rPr>
              <a:t>asteroids</a:t>
            </a:r>
          </a:p>
          <a:p>
            <a:pPr marL="285750" indent="-285750">
              <a:buFont typeface="Arial" panose="020B0604020202020204" pitchFamily="34" charset="0"/>
              <a:buChar char="•"/>
            </a:pPr>
            <a:r>
              <a:rPr lang="en-GB" sz="1600" b="1" dirty="0">
                <a:solidFill>
                  <a:srgbClr val="003F7D"/>
                </a:solidFill>
              </a:rPr>
              <a:t>comets</a:t>
            </a:r>
          </a:p>
          <a:p>
            <a:pPr marL="285750" indent="-285750">
              <a:buFont typeface="Arial" panose="020B0604020202020204" pitchFamily="34" charset="0"/>
              <a:buChar char="•"/>
            </a:pPr>
            <a:r>
              <a:rPr lang="en-GB" sz="1600" b="1" dirty="0">
                <a:solidFill>
                  <a:srgbClr val="003F7D"/>
                </a:solidFill>
              </a:rPr>
              <a:t>dust</a:t>
            </a:r>
          </a:p>
          <a:p>
            <a:pPr marL="285750" indent="-285750">
              <a:buFont typeface="Arial" panose="020B0604020202020204" pitchFamily="34" charset="0"/>
              <a:buChar char="•"/>
            </a:pPr>
            <a:r>
              <a:rPr lang="en-GB" sz="1600" b="1" dirty="0">
                <a:solidFill>
                  <a:srgbClr val="003F7D"/>
                </a:solidFill>
              </a:rPr>
              <a:t>dwarf planets</a:t>
            </a:r>
          </a:p>
        </p:txBody>
      </p:sp>
      <p:grpSp>
        <p:nvGrpSpPr>
          <p:cNvPr id="8" name="Group 7">
            <a:extLst>
              <a:ext uri="{FF2B5EF4-FFF2-40B4-BE49-F238E27FC236}">
                <a16:creationId xmlns:a16="http://schemas.microsoft.com/office/drawing/2014/main" id="{7F8CE7C8-A15F-42E6-8DEB-E851A038ACB1}"/>
              </a:ext>
            </a:extLst>
          </p:cNvPr>
          <p:cNvGrpSpPr/>
          <p:nvPr/>
        </p:nvGrpSpPr>
        <p:grpSpPr>
          <a:xfrm>
            <a:off x="5292957" y="2259431"/>
            <a:ext cx="2500912" cy="2500914"/>
            <a:chOff x="5495454" y="3402385"/>
            <a:chExt cx="2500912" cy="2500914"/>
          </a:xfrm>
        </p:grpSpPr>
        <p:sp>
          <p:nvSpPr>
            <p:cNvPr id="11" name="Oval 10">
              <a:extLst>
                <a:ext uri="{FF2B5EF4-FFF2-40B4-BE49-F238E27FC236}">
                  <a16:creationId xmlns:a16="http://schemas.microsoft.com/office/drawing/2014/main" id="{E77EB41D-3168-4FA0-9BBA-61096831DCBD}"/>
                </a:ext>
              </a:extLst>
            </p:cNvPr>
            <p:cNvSpPr/>
            <p:nvPr/>
          </p:nvSpPr>
          <p:spPr>
            <a:xfrm>
              <a:off x="5495454" y="3402385"/>
              <a:ext cx="2500912" cy="2500914"/>
            </a:xfrm>
            <a:prstGeom prst="ellipse">
              <a:avLst/>
            </a:prstGeom>
            <a:solidFill>
              <a:schemeClr val="bg1"/>
            </a:solidFill>
            <a:ln w="19050">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B895F1B-274E-4BA0-87F2-608A67A52B22}"/>
                </a:ext>
              </a:extLst>
            </p:cNvPr>
            <p:cNvSpPr/>
            <p:nvPr/>
          </p:nvSpPr>
          <p:spPr>
            <a:xfrm>
              <a:off x="5756657" y="3663590"/>
              <a:ext cx="1978504" cy="1978502"/>
            </a:xfrm>
            <a:prstGeom prst="ellipse">
              <a:avLst/>
            </a:prstGeom>
            <a:solidFill>
              <a:schemeClr val="accent5">
                <a:lumMod val="20000"/>
                <a:lumOff val="80000"/>
              </a:schemeClr>
            </a:solidFill>
            <a:ln w="19050">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5A11A21-EF81-4806-A0E7-BBEB597118A5}"/>
                </a:ext>
              </a:extLst>
            </p:cNvPr>
            <p:cNvSpPr/>
            <p:nvPr/>
          </p:nvSpPr>
          <p:spPr>
            <a:xfrm>
              <a:off x="6049431" y="3956364"/>
              <a:ext cx="1392956" cy="1392954"/>
            </a:xfrm>
            <a:prstGeom prst="ellipse">
              <a:avLst/>
            </a:prstGeom>
            <a:solidFill>
              <a:schemeClr val="bg1"/>
            </a:solidFill>
            <a:ln w="19050">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a:extLst>
              <a:ext uri="{FF2B5EF4-FFF2-40B4-BE49-F238E27FC236}">
                <a16:creationId xmlns:a16="http://schemas.microsoft.com/office/drawing/2014/main" id="{C3BDCF2E-DDA1-4B9A-A24B-A9DCE3CB2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864" y="2960973"/>
            <a:ext cx="1107602" cy="1107602"/>
          </a:xfrm>
          <a:prstGeom prst="rect">
            <a:avLst/>
          </a:prstGeom>
          <a:ln w="28575">
            <a:noFill/>
          </a:ln>
        </p:spPr>
      </p:pic>
      <p:sp>
        <p:nvSpPr>
          <p:cNvPr id="18" name="Oval 17">
            <a:extLst>
              <a:ext uri="{FF2B5EF4-FFF2-40B4-BE49-F238E27FC236}">
                <a16:creationId xmlns:a16="http://schemas.microsoft.com/office/drawing/2014/main" id="{49DC7846-A160-49F9-A257-D60D403C7501}"/>
              </a:ext>
            </a:extLst>
          </p:cNvPr>
          <p:cNvSpPr/>
          <p:nvPr/>
        </p:nvSpPr>
        <p:spPr>
          <a:xfrm>
            <a:off x="7739551" y="3463534"/>
            <a:ext cx="109483" cy="109483"/>
          </a:xfrm>
          <a:prstGeom prst="ellipse">
            <a:avLst/>
          </a:prstGeom>
          <a:solidFill>
            <a:srgbClr val="003F7D"/>
          </a:solidFill>
          <a:ln>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A875342-A13B-4AE0-B678-6E5DE8076EB0}"/>
              </a:ext>
            </a:extLst>
          </p:cNvPr>
          <p:cNvSpPr/>
          <p:nvPr/>
        </p:nvSpPr>
        <p:spPr>
          <a:xfrm>
            <a:off x="5246603" y="3463534"/>
            <a:ext cx="109483" cy="109483"/>
          </a:xfrm>
          <a:prstGeom prst="ellipse">
            <a:avLst/>
          </a:prstGeom>
          <a:solidFill>
            <a:srgbClr val="003F7D"/>
          </a:solidFill>
          <a:ln>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EC081BF-7787-4C82-9AE2-7D6CE0D60D2C}"/>
              </a:ext>
            </a:extLst>
          </p:cNvPr>
          <p:cNvSpPr/>
          <p:nvPr/>
        </p:nvSpPr>
        <p:spPr>
          <a:xfrm>
            <a:off x="6500923" y="4705601"/>
            <a:ext cx="109483" cy="109483"/>
          </a:xfrm>
          <a:prstGeom prst="ellipse">
            <a:avLst/>
          </a:prstGeom>
          <a:solidFill>
            <a:srgbClr val="003F7D"/>
          </a:solidFill>
          <a:ln>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5EE5D7F-3A86-457C-8E18-498B2F5C9609}"/>
              </a:ext>
            </a:extLst>
          </p:cNvPr>
          <p:cNvSpPr/>
          <p:nvPr/>
        </p:nvSpPr>
        <p:spPr>
          <a:xfrm>
            <a:off x="6500923" y="2190804"/>
            <a:ext cx="109483" cy="109483"/>
          </a:xfrm>
          <a:prstGeom prst="ellipse">
            <a:avLst/>
          </a:prstGeom>
          <a:solidFill>
            <a:srgbClr val="003F7D"/>
          </a:solidFill>
          <a:ln>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5883AEF-6AFD-4706-A979-6601D407A963}"/>
              </a:ext>
            </a:extLst>
          </p:cNvPr>
          <p:cNvSpPr/>
          <p:nvPr/>
        </p:nvSpPr>
        <p:spPr>
          <a:xfrm>
            <a:off x="6436306" y="2122443"/>
            <a:ext cx="238716" cy="238716"/>
          </a:xfrm>
          <a:prstGeom prst="ellipse">
            <a:avLst/>
          </a:prstGeom>
          <a:solidFill>
            <a:schemeClr val="accent5">
              <a:lumMod val="20000"/>
              <a:lumOff val="80000"/>
            </a:schemeClr>
          </a:solidFill>
          <a:ln w="19050">
            <a:solidFill>
              <a:srgbClr val="003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40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fill="hold" grpId="0" nodeType="clickEffect">
                                  <p:stCondLst>
                                    <p:cond delay="0"/>
                                  </p:stCondLst>
                                  <p:childTnLst>
                                    <p:animMotion origin="layout" path="M -2.77778E-7 -1.85185E-6 C 0.07517 -1.85185E-6 0.13681 0.08148 0.13681 0.18218 C 0.13681 0.28287 0.07517 0.36459 -2.77778E-7 0.36459 C -0.07535 0.36459 -0.13663 0.28287 -0.13663 0.18218 C -0.13663 0.08148 -0.07535 -1.85185E-6 -2.77778E-7 -1.85185E-6 Z " pathEditMode="relative" rAng="0" ptsTypes="AAAAA">
                                      <p:cBhvr>
                                        <p:cTn id="6" dur="60000" fill="hold"/>
                                        <p:tgtEl>
                                          <p:spTgt spid="14"/>
                                        </p:tgtEl>
                                        <p:attrNameLst>
                                          <p:attrName>ppt_x</p:attrName>
                                          <p:attrName>ppt_y</p:attrName>
                                        </p:attrNameLst>
                                      </p:cBhvr>
                                      <p:rCtr x="0" y="1821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1" y="550950"/>
            <a:ext cx="7775575" cy="716707"/>
          </a:xfrm>
          <a:prstGeom prst="rect">
            <a:avLst/>
          </a:prstGeom>
        </p:spPr>
        <p:txBody>
          <a:bodyPr wrap="square" lIns="0" tIns="108000" rIns="0" bIns="108000">
            <a:spAutoFit/>
          </a:bodyPr>
          <a:lstStyle/>
          <a:p>
            <a:pPr lvl="0" algn="ctr">
              <a:lnSpc>
                <a:spcPct val="90000"/>
              </a:lnSpc>
              <a:buClr>
                <a:srgbClr val="1C1C1C"/>
              </a:buClr>
              <a:buSzPts val="3600"/>
            </a:pPr>
            <a:r>
              <a:rPr lang="en-GB" sz="3600" dirty="0">
                <a:solidFill>
                  <a:srgbClr val="003F7D"/>
                </a:solidFill>
                <a:latin typeface="+mj-lt"/>
              </a:rPr>
              <a:t>Modelling The Solar System</a:t>
            </a:r>
            <a:endParaRPr lang="en-GB" dirty="0">
              <a:solidFill>
                <a:srgbClr val="003F7D"/>
              </a:solidFill>
              <a:latin typeface="+mj-lt"/>
            </a:endParaRPr>
          </a:p>
        </p:txBody>
      </p:sp>
      <p:sp>
        <p:nvSpPr>
          <p:cNvPr id="15" name="TextBox 14">
            <a:extLst>
              <a:ext uri="{FF2B5EF4-FFF2-40B4-BE49-F238E27FC236}">
                <a16:creationId xmlns:a16="http://schemas.microsoft.com/office/drawing/2014/main" id="{B4C7A459-218B-4418-9A0E-4B5F8B290BA1}"/>
              </a:ext>
            </a:extLst>
          </p:cNvPr>
          <p:cNvSpPr txBox="1"/>
          <p:nvPr/>
        </p:nvSpPr>
        <p:spPr>
          <a:xfrm>
            <a:off x="684214" y="1267657"/>
            <a:ext cx="7775572" cy="427979"/>
          </a:xfrm>
          <a:prstGeom prst="rect">
            <a:avLst/>
          </a:prstGeom>
          <a:noFill/>
          <a:ln w="25400">
            <a:noFill/>
          </a:ln>
        </p:spPr>
        <p:txBody>
          <a:bodyPr wrap="square" lIns="144000" tIns="90000" rIns="144000" bIns="90000" rtlCol="0">
            <a:spAutoFit/>
          </a:bodyPr>
          <a:lstStyle/>
          <a:p>
            <a:r>
              <a:rPr lang="en-GB" sz="1600" b="1" dirty="0">
                <a:sym typeface="Wingdings" panose="05000000000000000000" pitchFamily="2" charset="2"/>
              </a:rPr>
              <a:t>What is a scale model?</a:t>
            </a:r>
          </a:p>
        </p:txBody>
      </p:sp>
      <p:sp>
        <p:nvSpPr>
          <p:cNvPr id="16" name="TextBox 15">
            <a:extLst>
              <a:ext uri="{FF2B5EF4-FFF2-40B4-BE49-F238E27FC236}">
                <a16:creationId xmlns:a16="http://schemas.microsoft.com/office/drawing/2014/main" id="{A6A5ABF8-5032-44FA-8D9E-DF37A369617D}"/>
              </a:ext>
            </a:extLst>
          </p:cNvPr>
          <p:cNvSpPr txBox="1"/>
          <p:nvPr/>
        </p:nvSpPr>
        <p:spPr>
          <a:xfrm>
            <a:off x="684214" y="3215470"/>
            <a:ext cx="3887786" cy="2151528"/>
          </a:xfrm>
          <a:prstGeom prst="rect">
            <a:avLst/>
          </a:prstGeom>
          <a:noFill/>
          <a:ln w="25400">
            <a:noFill/>
          </a:ln>
        </p:spPr>
        <p:txBody>
          <a:bodyPr wrap="square" lIns="144000" tIns="90000" rIns="144000" bIns="90000" rtlCol="0">
            <a:spAutoFit/>
          </a:bodyPr>
          <a:lstStyle/>
          <a:p>
            <a:r>
              <a:rPr lang="en-GB" sz="1600" dirty="0">
                <a:sym typeface="Wingdings" panose="05000000000000000000" pitchFamily="2" charset="2"/>
              </a:rPr>
              <a:t>It is possible to create a human scale model of the Solar System.</a:t>
            </a:r>
          </a:p>
          <a:p>
            <a:endParaRPr lang="en-GB" sz="1600" dirty="0">
              <a:sym typeface="Wingdings" panose="05000000000000000000" pitchFamily="2" charset="2"/>
            </a:endParaRPr>
          </a:p>
          <a:p>
            <a:r>
              <a:rPr lang="en-GB" sz="1600" dirty="0"/>
              <a:t>Using the information on the </a:t>
            </a:r>
            <a:r>
              <a:rPr lang="en-GB" sz="1600" b="1" dirty="0">
                <a:solidFill>
                  <a:srgbClr val="003F7D"/>
                </a:solidFill>
              </a:rPr>
              <a:t>Planet Fact Cards</a:t>
            </a:r>
            <a:r>
              <a:rPr lang="en-GB" sz="1600" dirty="0">
                <a:solidFill>
                  <a:srgbClr val="003F7D"/>
                </a:solidFill>
              </a:rPr>
              <a:t> </a:t>
            </a:r>
            <a:r>
              <a:rPr lang="en-GB" sz="1600" dirty="0"/>
              <a:t>and working in groups, calculate each planet’s scaled diameter and distance from the Sun. Round your answers to one decimal place.</a:t>
            </a:r>
          </a:p>
        </p:txBody>
      </p:sp>
      <p:sp>
        <p:nvSpPr>
          <p:cNvPr id="8" name="TextBox 7">
            <a:extLst>
              <a:ext uri="{FF2B5EF4-FFF2-40B4-BE49-F238E27FC236}">
                <a16:creationId xmlns:a16="http://schemas.microsoft.com/office/drawing/2014/main" id="{DC3ACB49-F6AE-4EFD-900D-9C91EB4D53A2}"/>
              </a:ext>
            </a:extLst>
          </p:cNvPr>
          <p:cNvSpPr txBox="1"/>
          <p:nvPr/>
        </p:nvSpPr>
        <p:spPr>
          <a:xfrm>
            <a:off x="692602" y="1556385"/>
            <a:ext cx="3887786" cy="1659085"/>
          </a:xfrm>
          <a:prstGeom prst="rect">
            <a:avLst/>
          </a:prstGeom>
          <a:noFill/>
          <a:ln w="25400">
            <a:noFill/>
          </a:ln>
        </p:spPr>
        <p:txBody>
          <a:bodyPr wrap="square" lIns="144000" tIns="90000" rIns="144000" bIns="90000" rtlCol="0">
            <a:spAutoFit/>
          </a:bodyPr>
          <a:lstStyle/>
          <a:p>
            <a:r>
              <a:rPr lang="en-GB" sz="1600" b="1" dirty="0">
                <a:solidFill>
                  <a:srgbClr val="003F7D"/>
                </a:solidFill>
                <a:sym typeface="Wingdings" panose="05000000000000000000" pitchFamily="2" charset="2"/>
              </a:rPr>
              <a:t>A scale model is a copy of something that is much larger or smaller than the object itself but one which maintains the original’s proportions. For example, a toy car which has been made to scale to represent a real life car.</a:t>
            </a:r>
          </a:p>
        </p:txBody>
      </p:sp>
      <p:pic>
        <p:nvPicPr>
          <p:cNvPr id="5" name="Picture 4">
            <a:extLst>
              <a:ext uri="{FF2B5EF4-FFF2-40B4-BE49-F238E27FC236}">
                <a16:creationId xmlns:a16="http://schemas.microsoft.com/office/drawing/2014/main" id="{DB8309CF-66E9-40A9-B8CB-BAF2B4ED0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673" y="1403471"/>
            <a:ext cx="3238150" cy="4580415"/>
          </a:xfrm>
          <a:prstGeom prst="rect">
            <a:avLst/>
          </a:prstGeom>
          <a:ln w="6350">
            <a:solidFill>
              <a:schemeClr val="tx1"/>
            </a:solidFill>
          </a:ln>
        </p:spPr>
      </p:pic>
    </p:spTree>
    <p:extLst>
      <p:ext uri="{BB962C8B-B14F-4D97-AF65-F5344CB8AC3E}">
        <p14:creationId xmlns:p14="http://schemas.microsoft.com/office/powerpoint/2010/main" val="291010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1" y="550950"/>
            <a:ext cx="7775575" cy="1215305"/>
          </a:xfrm>
          <a:prstGeom prst="rect">
            <a:avLst/>
          </a:prstGeom>
        </p:spPr>
        <p:txBody>
          <a:bodyPr wrap="square" lIns="0" tIns="108000" rIns="0" bIns="108000">
            <a:spAutoFit/>
          </a:bodyPr>
          <a:lstStyle/>
          <a:p>
            <a:pPr lvl="0" algn="ctr">
              <a:lnSpc>
                <a:spcPct val="90000"/>
              </a:lnSpc>
              <a:buClr>
                <a:srgbClr val="1C1C1C"/>
              </a:buClr>
              <a:buSzPts val="3600"/>
            </a:pPr>
            <a:r>
              <a:rPr lang="en-GB" sz="3600" dirty="0">
                <a:solidFill>
                  <a:srgbClr val="003F7D"/>
                </a:solidFill>
                <a:latin typeface="+mj-lt"/>
              </a:rPr>
              <a:t>Modelling The Solar System</a:t>
            </a:r>
          </a:p>
          <a:p>
            <a:pPr lvl="0" algn="ctr">
              <a:lnSpc>
                <a:spcPct val="90000"/>
              </a:lnSpc>
              <a:buClr>
                <a:srgbClr val="1C1C1C"/>
              </a:buClr>
              <a:buSzPts val="3600"/>
            </a:pPr>
            <a:r>
              <a:rPr lang="en-GB" sz="3600" dirty="0">
                <a:solidFill>
                  <a:srgbClr val="003F7D"/>
                </a:solidFill>
              </a:rPr>
              <a:t>Answers</a:t>
            </a:r>
            <a:endParaRPr lang="en-GB" dirty="0">
              <a:solidFill>
                <a:srgbClr val="003F7D"/>
              </a:solidFill>
            </a:endParaRPr>
          </a:p>
        </p:txBody>
      </p:sp>
      <p:sp>
        <p:nvSpPr>
          <p:cNvPr id="8" name="TextBox 7">
            <a:extLst>
              <a:ext uri="{FF2B5EF4-FFF2-40B4-BE49-F238E27FC236}">
                <a16:creationId xmlns:a16="http://schemas.microsoft.com/office/drawing/2014/main" id="{DC3ACB49-F6AE-4EFD-900D-9C91EB4D53A2}"/>
              </a:ext>
            </a:extLst>
          </p:cNvPr>
          <p:cNvSpPr txBox="1"/>
          <p:nvPr/>
        </p:nvSpPr>
        <p:spPr>
          <a:xfrm>
            <a:off x="689456" y="1737679"/>
            <a:ext cx="7767184" cy="4367519"/>
          </a:xfrm>
          <a:prstGeom prst="rect">
            <a:avLst/>
          </a:prstGeom>
          <a:noFill/>
          <a:ln w="25400">
            <a:noFill/>
          </a:ln>
        </p:spPr>
        <p:txBody>
          <a:bodyPr wrap="square" lIns="144000" tIns="90000" rIns="144000" bIns="90000" rtlCol="0">
            <a:spAutoFit/>
          </a:bodyPr>
          <a:lstStyle/>
          <a:p>
            <a:r>
              <a:rPr lang="en-GB" sz="1600" b="1" dirty="0"/>
              <a:t>Mercury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cs typeface="Calibri" panose="020F0502020204030204" pitchFamily="34" charset="0"/>
              </a:rPr>
              <a:t>Distance: </a:t>
            </a:r>
          </a:p>
          <a:p>
            <a:r>
              <a:rPr lang="en-GB" sz="1600" b="1" dirty="0"/>
              <a:t>Venus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t>Distance: </a:t>
            </a:r>
          </a:p>
          <a:p>
            <a:r>
              <a:rPr lang="en-GB" sz="1600" b="1" dirty="0"/>
              <a:t>Earth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t>Distance: </a:t>
            </a:r>
          </a:p>
          <a:p>
            <a:r>
              <a:rPr lang="en-GB" sz="1600" b="1" dirty="0"/>
              <a:t>Mars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t>Distance: </a:t>
            </a:r>
          </a:p>
          <a:p>
            <a:r>
              <a:rPr lang="en-GB" sz="1600" b="1" dirty="0"/>
              <a:t>Jupiter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t>Distance: </a:t>
            </a:r>
          </a:p>
          <a:p>
            <a:r>
              <a:rPr lang="en-GB" sz="1600" b="1" dirty="0"/>
              <a:t>Saturn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t>Distance: </a:t>
            </a:r>
          </a:p>
          <a:p>
            <a:r>
              <a:rPr lang="en-GB" sz="1600" b="1" dirty="0"/>
              <a:t>Uranus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t>Distance: </a:t>
            </a:r>
          </a:p>
          <a:p>
            <a:r>
              <a:rPr lang="en-GB" sz="1600" b="1" dirty="0"/>
              <a:t>Neptune	Diameter:</a:t>
            </a:r>
            <a:br>
              <a:rPr lang="en-GB" sz="1600" b="1" dirty="0">
                <a:solidFill>
                  <a:srgbClr val="00B050"/>
                </a:solidFill>
                <a:cs typeface="Calibri" panose="020F0502020204030204" pitchFamily="34" charset="0"/>
              </a:rPr>
            </a:br>
            <a:r>
              <a:rPr lang="en-GB" sz="1600" b="1" dirty="0">
                <a:solidFill>
                  <a:srgbClr val="00B050"/>
                </a:solidFill>
                <a:cs typeface="Calibri" panose="020F0502020204030204" pitchFamily="34" charset="0"/>
              </a:rPr>
              <a:t>	</a:t>
            </a:r>
            <a:r>
              <a:rPr lang="en-GB" sz="1600" b="1" dirty="0"/>
              <a:t>Distance:</a:t>
            </a:r>
            <a:endParaRPr lang="en-GB" sz="1600" b="1" dirty="0">
              <a:solidFill>
                <a:srgbClr val="00B050"/>
              </a:solidFill>
              <a:cs typeface="Calibri" panose="020F0502020204030204" pitchFamily="34" charset="0"/>
            </a:endParaRPr>
          </a:p>
          <a:p>
            <a:endParaRPr lang="en-GB" sz="1600" b="1" dirty="0"/>
          </a:p>
        </p:txBody>
      </p:sp>
      <p:sp>
        <p:nvSpPr>
          <p:cNvPr id="5" name="TextBox 4">
            <a:extLst>
              <a:ext uri="{FF2B5EF4-FFF2-40B4-BE49-F238E27FC236}">
                <a16:creationId xmlns:a16="http://schemas.microsoft.com/office/drawing/2014/main" id="{25917AB2-F028-47F9-BADF-F6C3F7EF5205}"/>
              </a:ext>
            </a:extLst>
          </p:cNvPr>
          <p:cNvSpPr txBox="1"/>
          <p:nvPr/>
        </p:nvSpPr>
        <p:spPr>
          <a:xfrm>
            <a:off x="2604506" y="1749117"/>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4900 </a:t>
            </a:r>
            <a:r>
              <a:rPr lang="en-GB" sz="1600" b="1" dirty="0">
                <a:solidFill>
                  <a:srgbClr val="003F7D"/>
                </a:solidFill>
                <a:cs typeface="Calibri" panose="020F0502020204030204" pitchFamily="34" charset="0"/>
              </a:rPr>
              <a:t>÷ 2000 = 2.5cm</a:t>
            </a:r>
          </a:p>
        </p:txBody>
      </p:sp>
      <p:sp>
        <p:nvSpPr>
          <p:cNvPr id="6" name="TextBox 5">
            <a:extLst>
              <a:ext uri="{FF2B5EF4-FFF2-40B4-BE49-F238E27FC236}">
                <a16:creationId xmlns:a16="http://schemas.microsoft.com/office/drawing/2014/main" id="{5735E478-384B-45F7-B1DA-ABD8D639B2A8}"/>
              </a:ext>
            </a:extLst>
          </p:cNvPr>
          <p:cNvSpPr txBox="1"/>
          <p:nvPr/>
        </p:nvSpPr>
        <p:spPr>
          <a:xfrm>
            <a:off x="2604506" y="1990300"/>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58 000 000 </a:t>
            </a:r>
            <a:r>
              <a:rPr lang="en-GB" sz="1600" b="1" dirty="0">
                <a:solidFill>
                  <a:srgbClr val="003F7D"/>
                </a:solidFill>
                <a:cs typeface="Calibri" panose="020F0502020204030204" pitchFamily="34" charset="0"/>
              </a:rPr>
              <a:t>÷ 200 000 000 = 0.29m</a:t>
            </a:r>
          </a:p>
        </p:txBody>
      </p:sp>
      <p:sp>
        <p:nvSpPr>
          <p:cNvPr id="9" name="TextBox 8">
            <a:extLst>
              <a:ext uri="{FF2B5EF4-FFF2-40B4-BE49-F238E27FC236}">
                <a16:creationId xmlns:a16="http://schemas.microsoft.com/office/drawing/2014/main" id="{B0EEC746-017D-4773-AB5F-D329B0518B67}"/>
              </a:ext>
            </a:extLst>
          </p:cNvPr>
          <p:cNvSpPr txBox="1"/>
          <p:nvPr/>
        </p:nvSpPr>
        <p:spPr>
          <a:xfrm>
            <a:off x="2604506" y="2231483"/>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12000 </a:t>
            </a:r>
            <a:r>
              <a:rPr lang="en-GB" sz="1600" b="1" dirty="0">
                <a:solidFill>
                  <a:srgbClr val="003F7D"/>
                </a:solidFill>
                <a:cs typeface="Calibri" panose="020F0502020204030204" pitchFamily="34" charset="0"/>
              </a:rPr>
              <a:t>÷ 2000 = 6.0cm</a:t>
            </a:r>
          </a:p>
        </p:txBody>
      </p:sp>
      <p:sp>
        <p:nvSpPr>
          <p:cNvPr id="10" name="TextBox 9">
            <a:extLst>
              <a:ext uri="{FF2B5EF4-FFF2-40B4-BE49-F238E27FC236}">
                <a16:creationId xmlns:a16="http://schemas.microsoft.com/office/drawing/2014/main" id="{000FAA7B-F1A1-40FA-B42E-098D96BAAF1C}"/>
              </a:ext>
            </a:extLst>
          </p:cNvPr>
          <p:cNvSpPr txBox="1"/>
          <p:nvPr/>
        </p:nvSpPr>
        <p:spPr>
          <a:xfrm>
            <a:off x="2604506" y="2472666"/>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110 000 000 </a:t>
            </a:r>
            <a:r>
              <a:rPr lang="en-GB" sz="1600" b="1" dirty="0">
                <a:solidFill>
                  <a:srgbClr val="003F7D"/>
                </a:solidFill>
                <a:cs typeface="Calibri" panose="020F0502020204030204" pitchFamily="34" charset="0"/>
              </a:rPr>
              <a:t>÷ 200 000 000 = 0.6m</a:t>
            </a:r>
          </a:p>
        </p:txBody>
      </p:sp>
      <p:sp>
        <p:nvSpPr>
          <p:cNvPr id="11" name="TextBox 10">
            <a:extLst>
              <a:ext uri="{FF2B5EF4-FFF2-40B4-BE49-F238E27FC236}">
                <a16:creationId xmlns:a16="http://schemas.microsoft.com/office/drawing/2014/main" id="{4F67EC26-0FAC-4B7E-8C3D-393B06176CFE}"/>
              </a:ext>
            </a:extLst>
          </p:cNvPr>
          <p:cNvSpPr txBox="1"/>
          <p:nvPr/>
        </p:nvSpPr>
        <p:spPr>
          <a:xfrm>
            <a:off x="2604506" y="2722395"/>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12 700 </a:t>
            </a:r>
            <a:r>
              <a:rPr lang="en-GB" sz="1600" b="1" dirty="0">
                <a:solidFill>
                  <a:srgbClr val="003F7D"/>
                </a:solidFill>
                <a:cs typeface="Calibri" panose="020F0502020204030204" pitchFamily="34" charset="0"/>
              </a:rPr>
              <a:t>÷ 2000 = 6.4cm</a:t>
            </a:r>
          </a:p>
        </p:txBody>
      </p:sp>
      <p:sp>
        <p:nvSpPr>
          <p:cNvPr id="12" name="TextBox 11">
            <a:extLst>
              <a:ext uri="{FF2B5EF4-FFF2-40B4-BE49-F238E27FC236}">
                <a16:creationId xmlns:a16="http://schemas.microsoft.com/office/drawing/2014/main" id="{ABD1083F-60CC-4424-8EF8-E830B421E805}"/>
              </a:ext>
            </a:extLst>
          </p:cNvPr>
          <p:cNvSpPr txBox="1"/>
          <p:nvPr/>
        </p:nvSpPr>
        <p:spPr>
          <a:xfrm>
            <a:off x="2604506" y="2963578"/>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150 000 000 </a:t>
            </a:r>
            <a:r>
              <a:rPr lang="en-GB" sz="1600" b="1" dirty="0">
                <a:solidFill>
                  <a:srgbClr val="003F7D"/>
                </a:solidFill>
                <a:cs typeface="Calibri" panose="020F0502020204030204" pitchFamily="34" charset="0"/>
              </a:rPr>
              <a:t>÷ 200 000 000 = 0.8m</a:t>
            </a:r>
          </a:p>
        </p:txBody>
      </p:sp>
      <p:sp>
        <p:nvSpPr>
          <p:cNvPr id="13" name="TextBox 12">
            <a:extLst>
              <a:ext uri="{FF2B5EF4-FFF2-40B4-BE49-F238E27FC236}">
                <a16:creationId xmlns:a16="http://schemas.microsoft.com/office/drawing/2014/main" id="{875EA52D-A6A3-435A-8131-C4672B6BAB09}"/>
              </a:ext>
            </a:extLst>
          </p:cNvPr>
          <p:cNvSpPr txBox="1"/>
          <p:nvPr/>
        </p:nvSpPr>
        <p:spPr>
          <a:xfrm>
            <a:off x="2604506" y="3210089"/>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6800 </a:t>
            </a:r>
            <a:r>
              <a:rPr lang="en-GB" sz="1600" b="1" dirty="0">
                <a:solidFill>
                  <a:srgbClr val="003F7D"/>
                </a:solidFill>
                <a:cs typeface="Calibri" panose="020F0502020204030204" pitchFamily="34" charset="0"/>
              </a:rPr>
              <a:t>÷ 2000 = 3.4cm</a:t>
            </a:r>
          </a:p>
        </p:txBody>
      </p:sp>
      <p:sp>
        <p:nvSpPr>
          <p:cNvPr id="14" name="TextBox 13">
            <a:extLst>
              <a:ext uri="{FF2B5EF4-FFF2-40B4-BE49-F238E27FC236}">
                <a16:creationId xmlns:a16="http://schemas.microsoft.com/office/drawing/2014/main" id="{8D6027DF-71C3-47B9-A2B2-4063E6797394}"/>
              </a:ext>
            </a:extLst>
          </p:cNvPr>
          <p:cNvSpPr txBox="1"/>
          <p:nvPr/>
        </p:nvSpPr>
        <p:spPr>
          <a:xfrm>
            <a:off x="2604506" y="3451272"/>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230 000 000 </a:t>
            </a:r>
            <a:r>
              <a:rPr lang="en-GB" sz="1600" b="1" dirty="0">
                <a:solidFill>
                  <a:srgbClr val="003F7D"/>
                </a:solidFill>
                <a:cs typeface="Calibri" panose="020F0502020204030204" pitchFamily="34" charset="0"/>
              </a:rPr>
              <a:t>÷ 200 000 000 = 1.2m</a:t>
            </a:r>
          </a:p>
        </p:txBody>
      </p:sp>
      <p:sp>
        <p:nvSpPr>
          <p:cNvPr id="15" name="TextBox 14">
            <a:extLst>
              <a:ext uri="{FF2B5EF4-FFF2-40B4-BE49-F238E27FC236}">
                <a16:creationId xmlns:a16="http://schemas.microsoft.com/office/drawing/2014/main" id="{39A762C4-2E72-4BC8-A018-839857EC5306}"/>
              </a:ext>
            </a:extLst>
          </p:cNvPr>
          <p:cNvSpPr txBox="1"/>
          <p:nvPr/>
        </p:nvSpPr>
        <p:spPr>
          <a:xfrm>
            <a:off x="2604506" y="3707448"/>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140 000 </a:t>
            </a:r>
            <a:r>
              <a:rPr lang="en-GB" sz="1600" b="1" dirty="0">
                <a:solidFill>
                  <a:srgbClr val="003F7D"/>
                </a:solidFill>
                <a:cs typeface="Calibri" panose="020F0502020204030204" pitchFamily="34" charset="0"/>
              </a:rPr>
              <a:t>÷ 2000 = 70.0cm</a:t>
            </a:r>
          </a:p>
        </p:txBody>
      </p:sp>
      <p:sp>
        <p:nvSpPr>
          <p:cNvPr id="16" name="TextBox 15">
            <a:extLst>
              <a:ext uri="{FF2B5EF4-FFF2-40B4-BE49-F238E27FC236}">
                <a16:creationId xmlns:a16="http://schemas.microsoft.com/office/drawing/2014/main" id="{20C2EC5A-E4B0-4F22-B864-1A3D6967FFBE}"/>
              </a:ext>
            </a:extLst>
          </p:cNvPr>
          <p:cNvSpPr txBox="1"/>
          <p:nvPr/>
        </p:nvSpPr>
        <p:spPr>
          <a:xfrm>
            <a:off x="2613050" y="3938966"/>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780 000 000 </a:t>
            </a:r>
            <a:r>
              <a:rPr lang="en-GB" sz="1600" b="1" dirty="0">
                <a:solidFill>
                  <a:srgbClr val="003F7D"/>
                </a:solidFill>
                <a:cs typeface="Calibri" panose="020F0502020204030204" pitchFamily="34" charset="0"/>
              </a:rPr>
              <a:t>÷ 200 000 000 = 3.9m</a:t>
            </a:r>
            <a:endParaRPr lang="en-GB" sz="1600" b="1" dirty="0">
              <a:solidFill>
                <a:srgbClr val="003F7D"/>
              </a:solidFill>
            </a:endParaRPr>
          </a:p>
        </p:txBody>
      </p:sp>
      <p:sp>
        <p:nvSpPr>
          <p:cNvPr id="17" name="TextBox 16">
            <a:extLst>
              <a:ext uri="{FF2B5EF4-FFF2-40B4-BE49-F238E27FC236}">
                <a16:creationId xmlns:a16="http://schemas.microsoft.com/office/drawing/2014/main" id="{21279393-C4B5-45FD-9480-B9ACED6280C8}"/>
              </a:ext>
            </a:extLst>
          </p:cNvPr>
          <p:cNvSpPr txBox="1"/>
          <p:nvPr/>
        </p:nvSpPr>
        <p:spPr>
          <a:xfrm>
            <a:off x="2613050" y="4188695"/>
            <a:ext cx="7767184" cy="427979"/>
          </a:xfrm>
          <a:prstGeom prst="rect">
            <a:avLst/>
          </a:prstGeom>
          <a:noFill/>
          <a:ln w="25400">
            <a:noFill/>
          </a:ln>
        </p:spPr>
        <p:txBody>
          <a:bodyPr wrap="square" lIns="144000" tIns="90000" rIns="144000" bIns="90000" rtlCol="0">
            <a:spAutoFit/>
          </a:bodyPr>
          <a:lstStyle/>
          <a:p>
            <a:r>
              <a:rPr lang="en-GB" sz="1600" b="1">
                <a:solidFill>
                  <a:srgbClr val="003F7D"/>
                </a:solidFill>
              </a:rPr>
              <a:t>120 000 </a:t>
            </a:r>
            <a:r>
              <a:rPr lang="en-GB" sz="1600" b="1">
                <a:solidFill>
                  <a:srgbClr val="003F7D"/>
                </a:solidFill>
                <a:cs typeface="Calibri" panose="020F0502020204030204" pitchFamily="34" charset="0"/>
              </a:rPr>
              <a:t>÷ 2000 = 60.0cm</a:t>
            </a:r>
            <a:endParaRPr lang="en-GB" sz="1600" b="1" dirty="0">
              <a:solidFill>
                <a:srgbClr val="003F7D"/>
              </a:solidFill>
            </a:endParaRPr>
          </a:p>
        </p:txBody>
      </p:sp>
      <p:sp>
        <p:nvSpPr>
          <p:cNvPr id="18" name="TextBox 17">
            <a:extLst>
              <a:ext uri="{FF2B5EF4-FFF2-40B4-BE49-F238E27FC236}">
                <a16:creationId xmlns:a16="http://schemas.microsoft.com/office/drawing/2014/main" id="{B73068D5-37C2-4646-BD02-7CA60D27C1DB}"/>
              </a:ext>
            </a:extLst>
          </p:cNvPr>
          <p:cNvSpPr txBox="1"/>
          <p:nvPr/>
        </p:nvSpPr>
        <p:spPr>
          <a:xfrm>
            <a:off x="2604506" y="4418069"/>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1400 000 000 </a:t>
            </a:r>
            <a:r>
              <a:rPr lang="en-GB" sz="1600" b="1" dirty="0">
                <a:solidFill>
                  <a:srgbClr val="003F7D"/>
                </a:solidFill>
                <a:cs typeface="Calibri" panose="020F0502020204030204" pitchFamily="34" charset="0"/>
              </a:rPr>
              <a:t>÷ 200 000 000 = 7.0m</a:t>
            </a:r>
          </a:p>
        </p:txBody>
      </p:sp>
      <p:sp>
        <p:nvSpPr>
          <p:cNvPr id="19" name="TextBox 18">
            <a:extLst>
              <a:ext uri="{FF2B5EF4-FFF2-40B4-BE49-F238E27FC236}">
                <a16:creationId xmlns:a16="http://schemas.microsoft.com/office/drawing/2014/main" id="{B4575E35-F944-4206-84C9-501BABFFD57F}"/>
              </a:ext>
            </a:extLst>
          </p:cNvPr>
          <p:cNvSpPr txBox="1"/>
          <p:nvPr/>
        </p:nvSpPr>
        <p:spPr>
          <a:xfrm>
            <a:off x="2604506" y="4682836"/>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51 000 </a:t>
            </a:r>
            <a:r>
              <a:rPr lang="en-GB" sz="1600" b="1" dirty="0">
                <a:solidFill>
                  <a:srgbClr val="003F7D"/>
                </a:solidFill>
                <a:cs typeface="Calibri" panose="020F0502020204030204" pitchFamily="34" charset="0"/>
              </a:rPr>
              <a:t>÷ 2000 = 25.5cm</a:t>
            </a:r>
          </a:p>
        </p:txBody>
      </p:sp>
      <p:sp>
        <p:nvSpPr>
          <p:cNvPr id="20" name="TextBox 19">
            <a:extLst>
              <a:ext uri="{FF2B5EF4-FFF2-40B4-BE49-F238E27FC236}">
                <a16:creationId xmlns:a16="http://schemas.microsoft.com/office/drawing/2014/main" id="{2BCA90D8-B117-4DE5-B5E4-D643D03C4D30}"/>
              </a:ext>
            </a:extLst>
          </p:cNvPr>
          <p:cNvSpPr txBox="1"/>
          <p:nvPr/>
        </p:nvSpPr>
        <p:spPr>
          <a:xfrm>
            <a:off x="2613050" y="4922556"/>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2900 000 000 </a:t>
            </a:r>
            <a:r>
              <a:rPr lang="en-GB" sz="1600" b="1" dirty="0">
                <a:solidFill>
                  <a:srgbClr val="003F7D"/>
                </a:solidFill>
                <a:cs typeface="Calibri" panose="020F0502020204030204" pitchFamily="34" charset="0"/>
              </a:rPr>
              <a:t>÷ 200 000 000 = 14.5m</a:t>
            </a:r>
          </a:p>
        </p:txBody>
      </p:sp>
      <p:sp>
        <p:nvSpPr>
          <p:cNvPr id="21" name="TextBox 20">
            <a:extLst>
              <a:ext uri="{FF2B5EF4-FFF2-40B4-BE49-F238E27FC236}">
                <a16:creationId xmlns:a16="http://schemas.microsoft.com/office/drawing/2014/main" id="{7E12202C-4674-47AB-9338-64FA2CED2CC7}"/>
              </a:ext>
            </a:extLst>
          </p:cNvPr>
          <p:cNvSpPr txBox="1"/>
          <p:nvPr/>
        </p:nvSpPr>
        <p:spPr>
          <a:xfrm>
            <a:off x="2604504" y="5162553"/>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49 000 </a:t>
            </a:r>
            <a:r>
              <a:rPr lang="en-GB" sz="1600" b="1" dirty="0">
                <a:solidFill>
                  <a:srgbClr val="003F7D"/>
                </a:solidFill>
                <a:cs typeface="Calibri" panose="020F0502020204030204" pitchFamily="34" charset="0"/>
              </a:rPr>
              <a:t>÷ 2000 = 24.5cm</a:t>
            </a:r>
          </a:p>
        </p:txBody>
      </p:sp>
      <p:sp>
        <p:nvSpPr>
          <p:cNvPr id="22" name="TextBox 21">
            <a:extLst>
              <a:ext uri="{FF2B5EF4-FFF2-40B4-BE49-F238E27FC236}">
                <a16:creationId xmlns:a16="http://schemas.microsoft.com/office/drawing/2014/main" id="{141CCE2B-7BCE-4035-8CA2-7523B20E7260}"/>
              </a:ext>
            </a:extLst>
          </p:cNvPr>
          <p:cNvSpPr txBox="1"/>
          <p:nvPr/>
        </p:nvSpPr>
        <p:spPr>
          <a:xfrm>
            <a:off x="2604504" y="5411339"/>
            <a:ext cx="7767184" cy="427979"/>
          </a:xfrm>
          <a:prstGeom prst="rect">
            <a:avLst/>
          </a:prstGeom>
          <a:noFill/>
          <a:ln w="25400">
            <a:noFill/>
          </a:ln>
        </p:spPr>
        <p:txBody>
          <a:bodyPr wrap="square" lIns="144000" tIns="90000" rIns="144000" bIns="90000" rtlCol="0">
            <a:spAutoFit/>
          </a:bodyPr>
          <a:lstStyle/>
          <a:p>
            <a:r>
              <a:rPr lang="en-GB" sz="1600" b="1" dirty="0">
                <a:solidFill>
                  <a:srgbClr val="003F7D"/>
                </a:solidFill>
              </a:rPr>
              <a:t>4500 000 000 </a:t>
            </a:r>
            <a:r>
              <a:rPr lang="en-GB" sz="1600" b="1" dirty="0">
                <a:solidFill>
                  <a:srgbClr val="003F7D"/>
                </a:solidFill>
                <a:cs typeface="Calibri" panose="020F0502020204030204" pitchFamily="34" charset="0"/>
              </a:rPr>
              <a:t>÷ 200 000 000 = 22.5m</a:t>
            </a:r>
          </a:p>
        </p:txBody>
      </p:sp>
    </p:spTree>
    <p:extLst>
      <p:ext uri="{BB962C8B-B14F-4D97-AF65-F5344CB8AC3E}">
        <p14:creationId xmlns:p14="http://schemas.microsoft.com/office/powerpoint/2010/main" val="29060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5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5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50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50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50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50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50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1" y="550950"/>
            <a:ext cx="7775575" cy="716707"/>
          </a:xfrm>
          <a:prstGeom prst="rect">
            <a:avLst/>
          </a:prstGeom>
        </p:spPr>
        <p:txBody>
          <a:bodyPr wrap="square" lIns="0" tIns="108000" rIns="0" bIns="108000">
            <a:spAutoFit/>
          </a:bodyPr>
          <a:lstStyle/>
          <a:p>
            <a:pPr lvl="0" algn="ctr">
              <a:lnSpc>
                <a:spcPct val="90000"/>
              </a:lnSpc>
              <a:buClr>
                <a:srgbClr val="1C1C1C"/>
              </a:buClr>
              <a:buSzPts val="3600"/>
            </a:pPr>
            <a:r>
              <a:rPr lang="en-GB" sz="3600" dirty="0">
                <a:solidFill>
                  <a:srgbClr val="003F7D"/>
                </a:solidFill>
                <a:latin typeface="+mj-lt"/>
              </a:rPr>
              <a:t>Planet Postcard</a:t>
            </a:r>
            <a:endParaRPr lang="en-GB" dirty="0">
              <a:solidFill>
                <a:srgbClr val="003F7D"/>
              </a:solidFill>
              <a:latin typeface="+mj-lt"/>
            </a:endParaRPr>
          </a:p>
        </p:txBody>
      </p:sp>
      <p:sp>
        <p:nvSpPr>
          <p:cNvPr id="16" name="TextBox 15">
            <a:extLst>
              <a:ext uri="{FF2B5EF4-FFF2-40B4-BE49-F238E27FC236}">
                <a16:creationId xmlns:a16="http://schemas.microsoft.com/office/drawing/2014/main" id="{A6A5ABF8-5032-44FA-8D9E-DF37A369617D}"/>
              </a:ext>
            </a:extLst>
          </p:cNvPr>
          <p:cNvSpPr txBox="1"/>
          <p:nvPr/>
        </p:nvSpPr>
        <p:spPr>
          <a:xfrm>
            <a:off x="684214" y="1267657"/>
            <a:ext cx="7775572" cy="1166643"/>
          </a:xfrm>
          <a:prstGeom prst="rect">
            <a:avLst/>
          </a:prstGeom>
          <a:noFill/>
          <a:ln w="25400">
            <a:noFill/>
          </a:ln>
        </p:spPr>
        <p:txBody>
          <a:bodyPr wrap="square" lIns="144000" tIns="90000" rIns="144000" bIns="90000" rtlCol="0">
            <a:spAutoFit/>
          </a:bodyPr>
          <a:lstStyle/>
          <a:p>
            <a:r>
              <a:rPr lang="en-GB" sz="1600" dirty="0"/>
              <a:t>Imagine that you have taken a much-needed holiday to another planet. Using the </a:t>
            </a:r>
            <a:r>
              <a:rPr lang="en-GB" sz="1600" b="1" dirty="0">
                <a:solidFill>
                  <a:srgbClr val="003F7D"/>
                </a:solidFill>
              </a:rPr>
              <a:t>Planet Fact Cards</a:t>
            </a:r>
            <a:r>
              <a:rPr lang="en-GB" sz="1600" dirty="0"/>
              <a:t>, write a postcard back to your family or friends on Earth describing the planet and the activities that you took part in. Try to use as many facts as you can about your chosen planet.</a:t>
            </a:r>
          </a:p>
        </p:txBody>
      </p:sp>
      <p:pic>
        <p:nvPicPr>
          <p:cNvPr id="4" name="Picture 3">
            <a:extLst>
              <a:ext uri="{FF2B5EF4-FFF2-40B4-BE49-F238E27FC236}">
                <a16:creationId xmlns:a16="http://schemas.microsoft.com/office/drawing/2014/main" id="{9820241E-B9AE-4528-92C4-9E29FE40CF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7975" y="2957671"/>
            <a:ext cx="4148049" cy="3057486"/>
          </a:xfrm>
          <a:prstGeom prst="rect">
            <a:avLst/>
          </a:prstGeom>
        </p:spPr>
      </p:pic>
    </p:spTree>
    <p:extLst>
      <p:ext uri="{BB962C8B-B14F-4D97-AF65-F5344CB8AC3E}">
        <p14:creationId xmlns:p14="http://schemas.microsoft.com/office/powerpoint/2010/main" val="217558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Office Theme">
  <a:themeElements>
    <a:clrScheme name="Twinkl">
      <a:dk1>
        <a:srgbClr val="1C1C1C"/>
      </a:dk1>
      <a:lt1>
        <a:sysClr val="window" lastClr="FFFFFF"/>
      </a:lt1>
      <a:dk2>
        <a:srgbClr val="0C0C0C"/>
      </a:dk2>
      <a:lt2>
        <a:srgbClr val="DCD8DC"/>
      </a:lt2>
      <a:accent1>
        <a:srgbClr val="E52733"/>
      </a:accent1>
      <a:accent2>
        <a:srgbClr val="E94E14"/>
      </a:accent2>
      <a:accent3>
        <a:srgbClr val="F9B000"/>
      </a:accent3>
      <a:accent4>
        <a:srgbClr val="86BD34"/>
      </a:accent4>
      <a:accent5>
        <a:srgbClr val="003F7D"/>
      </a:accent5>
      <a:accent6>
        <a:srgbClr val="65186A"/>
      </a:accent6>
      <a:hlink>
        <a:srgbClr val="6D6D6D"/>
      </a:hlink>
      <a:folHlink>
        <a:srgbClr val="B8B8B8"/>
      </a:folHlink>
    </a:clrScheme>
    <a:fontScheme name="Custom 1">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Secondary PowerPoint Template.pptx" id="{AA06886A-E70E-4CD5-85AE-055484B775EC}" vid="{54231935-3E81-4B6A-8E79-3920B0547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3056</TotalTime>
  <Words>693</Words>
  <Application>Microsoft Office PowerPoint</Application>
  <PresentationFormat>On-screen Show (4:3)</PresentationFormat>
  <Paragraphs>80</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Calibri</vt:lpstr>
      <vt:lpstr>Clear Sans Medium</vt:lpstr>
      <vt:lpstr>Twinkl Light</vt:lpstr>
      <vt:lpstr>Clear Sans</vt:lpstr>
      <vt:lpstr>Sassoon Infant Rg</vt:lpstr>
      <vt:lpstr>Wingdings</vt:lpstr>
      <vt:lpstr>Arial</vt:lpstr>
      <vt:lpstr>Clear Sans Light</vt:lpstr>
      <vt:lpstr>Twinkl SemiBold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Pick</dc:creator>
  <cp:lastModifiedBy>Meghan Hardie</cp:lastModifiedBy>
  <cp:revision>264</cp:revision>
  <dcterms:created xsi:type="dcterms:W3CDTF">2017-07-14T10:56:22Z</dcterms:created>
  <dcterms:modified xsi:type="dcterms:W3CDTF">2019-08-14T21:18:18Z</dcterms:modified>
</cp:coreProperties>
</file>