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90" r:id="rId2"/>
    <p:sldId id="291" r:id="rId3"/>
    <p:sldId id="261" r:id="rId4"/>
    <p:sldId id="257" r:id="rId5"/>
    <p:sldId id="258" r:id="rId6"/>
    <p:sldId id="260" r:id="rId7"/>
    <p:sldId id="292" r:id="rId8"/>
    <p:sldId id="293" r:id="rId9"/>
    <p:sldId id="294" r:id="rId10"/>
    <p:sldId id="287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2BD53-3B0E-5535-FC4F-5689F39364AE}" v="3600" dt="2020-06-29T13:57:45.830"/>
    <p1510:client id="{A8DEC26D-2B8C-4FDD-82AC-B7D16CB0FACD}" v="55" dt="2020-06-30T08:27:52.575"/>
    <p1510:client id="{AE837A2B-9CFB-4601-9FF1-B449062D21AE}" v="38" dt="2020-06-30T08:21:15.387"/>
    <p1510:client id="{D5B6C166-A3B1-719F-0A15-DB6C043E272F}" v="544" dt="2020-07-01T10:37:47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56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4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1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9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1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6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2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8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8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674" y="900851"/>
            <a:ext cx="4060288" cy="3596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253" y="5077913"/>
            <a:ext cx="4023709" cy="1274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71" y="1192628"/>
            <a:ext cx="3952875" cy="3305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714" y="1640347"/>
            <a:ext cx="3351143" cy="28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2720">
        <p15:prstTrans prst="prestige"/>
      </p:transition>
    </mc:Choice>
    <mc:Fallback xmlns="">
      <p:transition spd="slow" advTm="4272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568" objId="4"/>
        <p14:stopEvt time="4272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3" name="Freeform: Shape 9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5" name="Freeform: Shape 9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75" y="1203385"/>
            <a:ext cx="49223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 </a:t>
            </a:r>
            <a:r>
              <a:rPr lang="en-US" sz="6700" dirty="0" smtClean="0">
                <a:latin typeface="Comic Sans MS" panose="030F0702030302020204" pitchFamily="66" charset="0"/>
              </a:rPr>
              <a:t>Hassan</a:t>
            </a:r>
            <a:r>
              <a:rPr lang="en-US" sz="6700" b="1" dirty="0">
                <a:latin typeface="Comic Sans MS" panose="030F0702030302020204" pitchFamily="66" charset="0"/>
              </a:rPr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A669C6D-BDF8-423D-8682-561940773574}"/>
              </a:ext>
            </a:extLst>
          </p:cNvPr>
          <p:cNvSpPr txBox="1">
            <a:spLocks/>
          </p:cNvSpPr>
          <p:nvPr/>
        </p:nvSpPr>
        <p:spPr>
          <a:xfrm>
            <a:off x="563073" y="2704266"/>
            <a:ext cx="4184417" cy="3922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 </a:t>
            </a:r>
            <a:r>
              <a:rPr lang="en-US" sz="2000" dirty="0">
                <a:latin typeface="Comic Sans MS" panose="030F0702030302020204" pitchFamily="66" charset="0"/>
              </a:rPr>
              <a:t>Sir Charles </a:t>
            </a:r>
            <a:r>
              <a:rPr lang="en-US" sz="2000" dirty="0" smtClean="0">
                <a:latin typeface="Comic Sans MS" panose="030F0702030302020204" pitchFamily="66" charset="0"/>
              </a:rPr>
              <a:t>Parsons School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PE Department</a:t>
            </a:r>
            <a:endParaRPr lang="en-US" sz="2000" dirty="0">
              <a:latin typeface="Comic Sans MS" panose="030F0702030302020204" pitchFamily="66" charset="0"/>
            </a:endParaRPr>
          </a:p>
          <a:p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42" y="4071657"/>
            <a:ext cx="3438442" cy="166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282" y="609600"/>
            <a:ext cx="3916401" cy="52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98">
        <p15:prstTrans prst="prestige"/>
      </p:transition>
    </mc:Choice>
    <mc:Fallback xmlns="">
      <p:transition spd="slow" advTm="25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Rectangle 31">
            <a:extLst>
              <a:ext uri="{FF2B5EF4-FFF2-40B4-BE49-F238E27FC236}">
                <a16:creationId xmlns:a16="http://schemas.microsoft.com/office/drawing/2014/main" id="{AAA05C59-284A-43D9-AE28-6F5AA1F00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D3D5C-4AB4-4AEE-BF08-2334F9F0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652729"/>
            <a:ext cx="6272784" cy="1536192"/>
          </a:xfrm>
          <a:solidFill>
            <a:srgbClr val="FFFF00"/>
          </a:solidFill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latin typeface="Comic Sans MS" panose="030F0702030302020204" pitchFamily="66" charset="0"/>
              </a:rPr>
              <a:t>SCP Sixth Form Students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b="1" dirty="0"/>
              <a:t> </a:t>
            </a:r>
            <a:endParaRPr lang="en-US" sz="2500" dirty="0"/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120BB4C9-B781-4AEE-ACAB-8EE849F24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975647DA-FC1D-4189-8B97-4EF3C2C0BA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2DF55E-972D-46CC-B3D5-CB2463CCC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428" y="4364023"/>
            <a:ext cx="6272784" cy="148580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ea typeface="+mn-lt"/>
                <a:cs typeface="+mn-lt"/>
              </a:rPr>
              <a:t>Work Related Learning Experience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1780050-5E4F-469E-8326-4C304B2BE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0" r="2" b="1679"/>
          <a:stretch/>
        </p:blipFill>
        <p:spPr>
          <a:xfrm>
            <a:off x="8300397" y="983006"/>
            <a:ext cx="2595418" cy="2372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885" y="4274748"/>
            <a:ext cx="343844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88">
        <p15:prstTrans prst="prestige"/>
      </p:transition>
    </mc:Choice>
    <mc:Fallback xmlns="">
      <p:transition spd="slow" advTm="25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49B048D-3E54-4DC9-8C60-BD908DC4C4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4953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6" name="Picture 6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1CD17639-7713-45EF-BF35-E15A2A951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7" r="-2" b="6686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A group of people sitting at a desk in front of a box&#10;&#10;Description automatically generated">
            <a:extLst>
              <a:ext uri="{FF2B5EF4-FFF2-40B4-BE49-F238E27FC236}">
                <a16:creationId xmlns:a16="http://schemas.microsoft.com/office/drawing/2014/main" id="{489270CC-F9B0-4C4F-866A-2B297996C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42" r="-2" b="30362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77BE0-7491-4044-8E9E-57B7E208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52" y="982300"/>
            <a:ext cx="3429000" cy="137682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latin typeface="Comic Sans MS" panose="030F0702030302020204" pitchFamily="66" charset="0"/>
              </a:rPr>
              <a:t>Thomas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276C9-BDE4-4227-9C8F-1CF15ECD9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129" y="3244814"/>
            <a:ext cx="3414623" cy="17950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Tim Lamb Centre</a:t>
            </a:r>
            <a:r>
              <a:rPr lang="en-US" sz="2100" dirty="0"/>
              <a:t> </a:t>
            </a:r>
            <a:endParaRPr lang="en-US" dirty="0"/>
          </a:p>
          <a:p>
            <a:endParaRPr lang="en-US" sz="21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29FA4A-5D90-45FD-92AA-5392A6A98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" y="4641012"/>
            <a:ext cx="1956220" cy="19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9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15">
        <p15:prstTrans prst="prestige"/>
      </p:transition>
    </mc:Choice>
    <mc:Fallback xmlns="">
      <p:transition spd="slow" advTm="28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erson standing in a room&#10;&#10;Description automatically generated">
            <a:extLst>
              <a:ext uri="{FF2B5EF4-FFF2-40B4-BE49-F238E27FC236}">
                <a16:creationId xmlns:a16="http://schemas.microsoft.com/office/drawing/2014/main" id="{13A9496D-C834-4344-9933-A36162193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74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1" name="Picture 11" descr="A person sitting in a room&#10;&#10;Description automatically generated">
            <a:extLst>
              <a:ext uri="{FF2B5EF4-FFF2-40B4-BE49-F238E27FC236}">
                <a16:creationId xmlns:a16="http://schemas.microsoft.com/office/drawing/2014/main" id="{F6139D2A-D4FE-443C-A878-5B75C05B6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4" b="30636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36E5200-CA51-47CB-A04D-D17DFBCD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54" r="-1" b="51523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77BE0-7491-4044-8E9E-57B7E208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700" dirty="0" smtClean="0">
                <a:latin typeface="Comic Sans MS" panose="030F0702030302020204" pitchFamily="66" charset="0"/>
              </a:rPr>
              <a:t>Rebecca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276C9-BDE4-4227-9C8F-1CF15ECD9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 </a:t>
            </a:r>
            <a:r>
              <a:rPr lang="en-US" sz="2400" dirty="0">
                <a:latin typeface="Comic Sans MS" panose="030F0702030302020204" pitchFamily="66" charset="0"/>
              </a:rPr>
              <a:t>The Tim Lamb Centre</a:t>
            </a:r>
          </a:p>
          <a:p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716FD6-5234-40F7-AB30-D519C83F5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748" y="3641245"/>
            <a:ext cx="19716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42">
        <p15:prstTrans prst="prestige"/>
      </p:transition>
    </mc:Choice>
    <mc:Fallback xmlns="">
      <p:transition spd="slow" advTm="25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indoor, standing, person&#10;&#10;Description automatically generated">
            <a:extLst>
              <a:ext uri="{FF2B5EF4-FFF2-40B4-BE49-F238E27FC236}">
                <a16:creationId xmlns:a16="http://schemas.microsoft.com/office/drawing/2014/main" id="{5808AF66-5C2D-48A3-A4E4-EA56DFEA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4" r="140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4" descr="A picture containing indoor, standing, front, green&#10;&#10;Description automatically generated">
            <a:extLst>
              <a:ext uri="{FF2B5EF4-FFF2-40B4-BE49-F238E27FC236}">
                <a16:creationId xmlns:a16="http://schemas.microsoft.com/office/drawing/2014/main" id="{8BC76D4E-4D8F-4877-A635-DBE6A2A0B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77BE0-7491-4044-8E9E-57B7E208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latin typeface="Comic Sans MS" panose="030F0702030302020204" pitchFamily="66" charset="0"/>
              </a:rPr>
              <a:t>Danny</a:t>
            </a:r>
            <a:r>
              <a:rPr lang="en-US" sz="2800" b="1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 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276C9-BDE4-4227-9C8F-1CF15ECD9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4" y="2258171"/>
            <a:ext cx="2804504" cy="3918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Comic Sans MS" panose="030F0702030302020204" pitchFamily="66" charset="0"/>
              </a:rPr>
              <a:t>The Tim Lamb Centre</a:t>
            </a:r>
          </a:p>
          <a:p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E2F758-9A60-40E7-B49A-27ED2109A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30" y="3852144"/>
            <a:ext cx="19907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95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48">
        <p15:prstTrans prst="prestige"/>
      </p:transition>
    </mc:Choice>
    <mc:Fallback xmlns="">
      <p:transition spd="slow" advTm="28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young boy standing in a room&#10;&#10;Description automatically generated">
            <a:extLst>
              <a:ext uri="{FF2B5EF4-FFF2-40B4-BE49-F238E27FC236}">
                <a16:creationId xmlns:a16="http://schemas.microsoft.com/office/drawing/2014/main" id="{698F82E6-9C18-4CB0-94B4-395518D44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" r="389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Picture 8" descr="A person standing in a living room&#10;&#10;Description automatically generated">
            <a:extLst>
              <a:ext uri="{FF2B5EF4-FFF2-40B4-BE49-F238E27FC236}">
                <a16:creationId xmlns:a16="http://schemas.microsoft.com/office/drawing/2014/main" id="{6B9C71AC-9A73-40C3-9E77-0B35794FD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92" name="Freeform: Shape 9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4" name="Freeform: Shape 9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77BE0-7491-4044-8E9E-57B7E208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 smtClean="0">
                <a:latin typeface="Comic Sans MS" panose="030F0702030302020204" pitchFamily="66" charset="0"/>
              </a:rPr>
              <a:t>Letalia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276C9-BDE4-4227-9C8F-1CF15ECD9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4" y="2258171"/>
            <a:ext cx="2962944" cy="3918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The Tim Lamb Centre </a:t>
            </a:r>
          </a:p>
          <a:p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0DA39B-20DC-4968-96E4-DE2238FF0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17" y="4139691"/>
            <a:ext cx="19907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08">
        <p15:prstTrans prst="prestige"/>
      </p:transition>
    </mc:Choice>
    <mc:Fallback xmlns="">
      <p:transition spd="slow" advTm="2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 descr="A picture containing person, indoor, cabinet, kitchen&#10;&#10;Description automatically generated">
            <a:extLst>
              <a:ext uri="{FF2B5EF4-FFF2-40B4-BE49-F238E27FC236}">
                <a16:creationId xmlns:a16="http://schemas.microsoft.com/office/drawing/2014/main" id="{AA24E819-0002-4ECD-BDEB-03BC20C6B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 descr="A person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503B91EE-4353-4CC0-8224-EE9253865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Picture 10" descr="A person sitting at a table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191F945C-06CB-4612-AB18-ABBD2E26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11" name="Freeform: Shape 11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3" name="Freeform: Shape 11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77BE0-7491-4044-8E9E-57B7E208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latin typeface="Comic Sans MS" panose="030F0702030302020204" pitchFamily="66" charset="0"/>
              </a:rPr>
              <a:t>Daniel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 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276C9-BDE4-4227-9C8F-1CF15ECD9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3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6F10CDF6-BBCE-4116-B40A-C6294D0A09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73" r="2" b="3984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3401568"/>
            <a:ext cx="3440692" cy="16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0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30">
        <p15:prstTrans prst="prestige"/>
      </p:transition>
    </mc:Choice>
    <mc:Fallback xmlns="">
      <p:transition spd="slow" advTm="2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57E0BB-58EB-465F-AD1E-92692B4B6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3092B-45F9-43C0-A5CA-3DF27C99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3925"/>
            <a:ext cx="10515600" cy="10920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dirty="0">
                <a:latin typeface="Comic Sans MS" panose="030F0702030302020204" pitchFamily="66" charset="0"/>
              </a:rPr>
              <a:t>Year 12 Students 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53947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D2DED-AAFF-432B-882F-E33ACD6C5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089" y="5569832"/>
            <a:ext cx="9751823" cy="5826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Work experience </a:t>
            </a:r>
            <a:r>
              <a:rPr lang="en-US" sz="4000" dirty="0" smtClean="0">
                <a:latin typeface="Comic Sans MS" panose="030F0702030302020204" pitchFamily="66" charset="0"/>
              </a:rPr>
              <a:t>placements</a:t>
            </a:r>
            <a:r>
              <a:rPr lang="en-US" sz="4000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17696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14" y="698835"/>
            <a:ext cx="4310089" cy="2086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983" y="698835"/>
            <a:ext cx="4222009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7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95">
        <p15:prstTrans prst="prestige"/>
      </p:transition>
    </mc:Choice>
    <mc:Fallback xmlns="">
      <p:transition spd="slow" advTm="27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tanding on top of a hill&#10;&#10;Description automatically generated">
            <a:extLst>
              <a:ext uri="{FF2B5EF4-FFF2-40B4-BE49-F238E27FC236}">
                <a16:creationId xmlns:a16="http://schemas.microsoft.com/office/drawing/2014/main" id="{79B2935D-7703-41E5-B278-755AC5C179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43813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9E6DCC7-E35E-4537-8AB0-4124B8ED7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4" r="-4" b="27745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8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41AFCEF8-4C77-4ADD-AC5E-EC2E37264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2" r="-2" b="4710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35" y="720551"/>
            <a:ext cx="3429000" cy="14421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700" dirty="0" smtClean="0">
                <a:latin typeface="Comic Sans MS" panose="030F0702030302020204" pitchFamily="66" charset="0"/>
              </a:rPr>
              <a:t>Paul</a:t>
            </a:r>
            <a:r>
              <a:rPr lang="en-US" sz="4000" b="1" dirty="0"/>
              <a:t> 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2" y="1816756"/>
            <a:ext cx="3414623" cy="19676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 </a:t>
            </a:r>
            <a:r>
              <a:rPr lang="en-US" sz="2400" dirty="0" err="1">
                <a:latin typeface="Comic Sans MS" panose="030F0702030302020204" pitchFamily="66" charset="0"/>
              </a:rPr>
              <a:t>Howdon</a:t>
            </a:r>
            <a:r>
              <a:rPr lang="en-US" sz="2400" dirty="0">
                <a:latin typeface="Comic Sans MS" panose="030F0702030302020204" pitchFamily="66" charset="0"/>
              </a:rPr>
              <a:t> Hub Gardens</a:t>
            </a:r>
          </a:p>
          <a:p>
            <a:pPr marL="342900" indent="-342900"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St Anthony of Padua care home</a:t>
            </a:r>
            <a:r>
              <a:rPr lang="en-US" sz="2400" b="1" dirty="0">
                <a:latin typeface="Comic Sans MS" panose="030F0702030302020204" pitchFamily="66" charset="0"/>
              </a:rPr>
              <a:t>  </a:t>
            </a:r>
            <a:endParaRPr lang="en-US" sz="2400" dirty="0">
              <a:latin typeface="Comic Sans MS" panose="030F0702030302020204" pitchFamily="66" charset="0"/>
            </a:endParaRPr>
          </a:p>
          <a:p>
            <a:pPr algn="ctr"/>
            <a:endParaRPr lang="en-US" sz="3200" b="1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7" descr="A person in a suit standing in front of a table&#10;&#10;Description automatically generated">
            <a:extLst>
              <a:ext uri="{FF2B5EF4-FFF2-40B4-BE49-F238E27FC236}">
                <a16:creationId xmlns:a16="http://schemas.microsoft.com/office/drawing/2014/main" id="{623F56C5-7863-44FA-9F08-B93F20040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41308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73" y="4643628"/>
            <a:ext cx="1828959" cy="176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849" y="4992764"/>
            <a:ext cx="1415221" cy="141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7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36">
        <p15:prstTrans prst="prestige"/>
      </p:transition>
    </mc:Choice>
    <mc:Fallback xmlns="">
      <p:transition spd="slow" advTm="28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8052BEF1-40F2-4BF4-A877-B68140656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841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2" name="Picture 12" descr="A picture containing floor, indoor, building, table&#10;&#10;Description automatically generated">
            <a:extLst>
              <a:ext uri="{FF2B5EF4-FFF2-40B4-BE49-F238E27FC236}">
                <a16:creationId xmlns:a16="http://schemas.microsoft.com/office/drawing/2014/main" id="{81BBEF22-58FE-4F69-AA75-65CB04882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2" b="25278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1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C57535E6-08D0-4B8F-A5E3-85465815D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27" r="-1" b="40450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0" y="707538"/>
            <a:ext cx="5020056" cy="18648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latin typeface="Comic Sans MS" panose="030F0702030302020204" pitchFamily="66" charset="0"/>
              </a:rPr>
              <a:t>Natasha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420" y="2117325"/>
            <a:ext cx="5248597" cy="13350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CHADCA </a:t>
            </a:r>
            <a:r>
              <a:rPr lang="en-US" sz="2800" dirty="0" smtClean="0">
                <a:latin typeface="Comic Sans MS" panose="030F0702030302020204" pitchFamily="66" charset="0"/>
              </a:rPr>
              <a:t>Children's </a:t>
            </a:r>
            <a:r>
              <a:rPr lang="en-US" sz="2800" dirty="0">
                <a:latin typeface="Comic Sans MS" panose="030F0702030302020204" pitchFamily="66" charset="0"/>
              </a:rPr>
              <a:t>Playgroup</a:t>
            </a:r>
            <a:r>
              <a:rPr lang="en-US" sz="2800" b="1" dirty="0"/>
              <a:t>  </a:t>
            </a:r>
            <a:endParaRPr lang="en-US" sz="28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4A9150-BA8B-4386-BDEE-961188FE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82" y="4600306"/>
            <a:ext cx="14287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1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31">
        <p15:prstTrans prst="prestige"/>
      </p:transition>
    </mc:Choice>
    <mc:Fallback xmlns="">
      <p:transition spd="slow" advTm="3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 Assembly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578" y="236987"/>
            <a:ext cx="11457121" cy="64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32">
        <p15:prstTrans prst="prestige"/>
      </p:transition>
    </mc:Choice>
    <mc:Fallback xmlns="">
      <p:transition spd="slow" advTm="2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F5E66A7A-D2D2-4B3A-A18E-8D95CE0595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952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8" name="Picture 8" descr="A person sitting at a desk in a room&#10;&#10;Description automatically generated">
            <a:extLst>
              <a:ext uri="{FF2B5EF4-FFF2-40B4-BE49-F238E27FC236}">
                <a16:creationId xmlns:a16="http://schemas.microsoft.com/office/drawing/2014/main" id="{1B121F95-FE61-4D1B-9943-E2A6D2CB0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5CA1CB8B-BF76-4610-A2A6-C074CD367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78" y="598006"/>
            <a:ext cx="3429000" cy="201690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latin typeface="Comic Sans MS" panose="030F0702030302020204" pitchFamily="66" charset="0"/>
              </a:rPr>
              <a:t>Tahir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878" y="2899451"/>
            <a:ext cx="3429000" cy="1335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Baltic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" y="4850670"/>
            <a:ext cx="2307663" cy="15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92">
        <p15:prstTrans prst="prestige"/>
      </p:transition>
    </mc:Choice>
    <mc:Fallback xmlns="">
      <p:transition spd="slow" advTm="28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Two people sitting posing for the camera&#10;&#10;Description automatically generated">
            <a:extLst>
              <a:ext uri="{FF2B5EF4-FFF2-40B4-BE49-F238E27FC236}">
                <a16:creationId xmlns:a16="http://schemas.microsoft.com/office/drawing/2014/main" id="{1F1BED2B-1422-44B6-802E-251CDDA26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1" b="36048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10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301B4607-8424-4B06-8EE9-1F5FA39AF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96" r="-2" b="1673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A52F6B2-F240-4C9D-9BE9-DD5BD79341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37236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05" name="Freeform: Shape 104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7" name="Freeform: Shape 106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3" y="1359588"/>
            <a:ext cx="49223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dirty="0" err="1" smtClean="0">
                <a:latin typeface="Comic Sans MS" panose="030F0702030302020204" pitchFamily="66" charset="0"/>
              </a:rPr>
              <a:t>Kierian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43434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omic Sans MS" panose="030F0702030302020204" pitchFamily="66" charset="0"/>
              </a:rPr>
              <a:t>St Anthony of </a:t>
            </a:r>
            <a:r>
              <a:rPr lang="en-US" sz="2400" b="1" dirty="0" smtClean="0">
                <a:latin typeface="Comic Sans MS" panose="030F0702030302020204" pitchFamily="66" charset="0"/>
              </a:rPr>
              <a:t>Padua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omic Sans MS" panose="030F0702030302020204" pitchFamily="66" charset="0"/>
              </a:rPr>
              <a:t>Owl </a:t>
            </a:r>
            <a:r>
              <a:rPr lang="en-US" sz="2400" b="1" dirty="0">
                <a:latin typeface="Comic Sans MS" panose="030F0702030302020204" pitchFamily="66" charset="0"/>
              </a:rPr>
              <a:t>Tree </a:t>
            </a:r>
            <a:r>
              <a:rPr lang="en-US" sz="2400" b="1" dirty="0" err="1">
                <a:latin typeface="Comic Sans MS" panose="030F0702030302020204" pitchFamily="66" charset="0"/>
              </a:rPr>
              <a:t>Childrens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latin typeface="Comic Sans MS" panose="030F0702030302020204" pitchFamily="66" charset="0"/>
              </a:rPr>
              <a:t>Centre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omic Sans MS" panose="030F0702030302020204" pitchFamily="66" charset="0"/>
              </a:rPr>
              <a:t>Project </a:t>
            </a:r>
            <a:r>
              <a:rPr lang="en-US" sz="2400" b="1" dirty="0">
                <a:latin typeface="Comic Sans MS" panose="030F0702030302020204" pitchFamily="66" charset="0"/>
              </a:rPr>
              <a:t>Choice NHS – QE Hospital Medical Records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1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C4DE22-E298-4A1A-8962-6972880B7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30347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45" y="5116156"/>
            <a:ext cx="2778242" cy="1157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487" y="4796974"/>
            <a:ext cx="1795966" cy="17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46">
        <p15:prstTrans prst="prestige"/>
      </p:transition>
    </mc:Choice>
    <mc:Fallback xmlns="">
      <p:transition spd="slow" advTm="29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2883D7A-D6E2-4E7A-BAFB-FC46CE4EC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40" r="1" b="10108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6" descr="A person cutting a cake&#10;&#10;Description automatically generated">
            <a:extLst>
              <a:ext uri="{FF2B5EF4-FFF2-40B4-BE49-F238E27FC236}">
                <a16:creationId xmlns:a16="http://schemas.microsoft.com/office/drawing/2014/main" id="{0937641E-1BE0-4214-9FED-2F7A28C82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95" b="1375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ACB14B87-5A0F-40D0-8C78-4714672AC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46" r="-1" b="4443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24" name="Freeform: Shape 12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6" name="Freeform: Shape 12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dirty="0" smtClean="0">
                <a:latin typeface="Comic Sans MS" panose="030F0702030302020204" pitchFamily="66" charset="0"/>
              </a:rPr>
              <a:t>Jack</a:t>
            </a:r>
            <a:r>
              <a:rPr lang="en-US" sz="2900" b="1" dirty="0"/>
              <a:t/>
            </a:r>
            <a:br>
              <a:rPr lang="en-US" sz="2900" b="1" dirty="0"/>
            </a:br>
            <a:r>
              <a:rPr lang="en-US" sz="2900" dirty="0"/>
              <a:t/>
            </a:r>
            <a:br>
              <a:rPr lang="en-US" sz="2900" dirty="0"/>
            </a:br>
            <a:endParaRPr lang="en-US" sz="2900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Project Choice NHS – RVI </a:t>
            </a:r>
            <a:r>
              <a:rPr lang="en-US" dirty="0" smtClean="0">
                <a:latin typeface="Comic Sans MS" panose="030F0702030302020204" pitchFamily="66" charset="0"/>
              </a:rPr>
              <a:t>                               Hospital </a:t>
            </a:r>
            <a:r>
              <a:rPr lang="en-US" dirty="0">
                <a:latin typeface="Comic Sans MS" panose="030F0702030302020204" pitchFamily="66" charset="0"/>
              </a:rPr>
              <a:t>Linen Department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Comic Sans MS" panose="030F0702030302020204" pitchFamily="66" charset="0"/>
              </a:rPr>
              <a:t>Hedleys</a:t>
            </a:r>
            <a:r>
              <a:rPr lang="en-US" dirty="0">
                <a:latin typeface="Comic Sans MS" panose="030F0702030302020204" pitchFamily="66" charset="0"/>
              </a:rPr>
              <a:t> Able 2 </a:t>
            </a:r>
            <a:r>
              <a:rPr lang="en-US" dirty="0" smtClean="0">
                <a:latin typeface="Comic Sans MS" panose="030F0702030302020204" pitchFamily="66" charset="0"/>
              </a:rPr>
              <a:t>- Support </a:t>
            </a:r>
            <a:r>
              <a:rPr lang="en-US" dirty="0">
                <a:latin typeface="Comic Sans MS" panose="030F0702030302020204" pitchFamily="66" charset="0"/>
              </a:rPr>
              <a:t>Assistant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327" y="4133481"/>
            <a:ext cx="2780017" cy="1158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55" y="5381244"/>
            <a:ext cx="38195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5">
        <p15:prstTrans prst="prestige"/>
      </p:transition>
    </mc:Choice>
    <mc:Fallback xmlns="">
      <p:transition spd="slow" advTm="30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5273798B-87A3-4029-9F02-ACFFE76DC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24" r="-2" b="2208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0600560-A52F-4116-B989-FBF2D1968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82" r="-2" b="1983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3" name="Freeform: Shape 14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5" name="Freeform: Shape 14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dirty="0" smtClean="0">
                <a:latin typeface="Comic Sans MS" panose="030F0702030302020204" pitchFamily="66" charset="0"/>
              </a:rPr>
              <a:t>Richard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2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mic Sans MS" panose="030F0702030302020204" pitchFamily="66" charset="0"/>
              </a:rPr>
              <a:t>The Tim Lamb Centre - Admin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8" y="3676502"/>
            <a:ext cx="195698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6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90">
        <p15:prstTrans prst="prestige"/>
      </p:transition>
    </mc:Choice>
    <mc:Fallback xmlns="">
      <p:transition spd="slow" advTm="2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57E0BB-58EB-465F-AD1E-92692B4B6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3092B-45F9-43C0-A5CA-3DF27C99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13583"/>
            <a:ext cx="10515600" cy="10920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dirty="0">
                <a:latin typeface="Comic Sans MS" panose="030F0702030302020204" pitchFamily="66" charset="0"/>
              </a:rPr>
              <a:t>Year 13 Students</a:t>
            </a:r>
            <a:r>
              <a:rPr lang="en-US" sz="5200" dirty="0"/>
              <a:t> 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53947"/>
            <a:ext cx="10515599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D2DED-AAFF-432B-882F-E33ACD6C5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086" y="5549964"/>
            <a:ext cx="9751823" cy="5826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Work Experience </a:t>
            </a:r>
            <a:r>
              <a:rPr lang="en-US" sz="4000" dirty="0" smtClean="0">
                <a:latin typeface="Comic Sans MS" panose="030F0702030302020204" pitchFamily="66" charset="0"/>
              </a:rPr>
              <a:t>Placements</a:t>
            </a:r>
            <a:r>
              <a:rPr lang="en-US" sz="4000" dirty="0"/>
              <a:t>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17696"/>
            <a:ext cx="10972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307" y="1200800"/>
            <a:ext cx="4876800" cy="2409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3" y="1169730"/>
            <a:ext cx="4962237" cy="23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78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10">
        <p15:prstTrans prst="prestige"/>
      </p:transition>
    </mc:Choice>
    <mc:Fallback xmlns="">
      <p:transition spd="slow" advTm="29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9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9" name="Rectangle 10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0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1" name="Rectangle 10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A group of people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8131CAA8-51F7-429A-B8B8-FD712CC6B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2" r="-3" b="2690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5" descr="A person standing in front of a store filled with lots of food&#10;&#10;Description automatically generated">
            <a:extLst>
              <a:ext uri="{FF2B5EF4-FFF2-40B4-BE49-F238E27FC236}">
                <a16:creationId xmlns:a16="http://schemas.microsoft.com/office/drawing/2014/main" id="{84DE30E7-F9F7-45B8-B46D-1B855245F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83" b="22767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Picture 4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1D48F379-7271-42F5-B695-E9C00D357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47" r="-1" b="35730"/>
          <a:stretch/>
        </p:blipFill>
        <p:spPr>
          <a:xfrm>
            <a:off x="5168353" y="3456432"/>
            <a:ext cx="6937382" cy="3372813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72" name="Freeform: Shape 10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3" name="Freeform: Shape 10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 smtClean="0">
                <a:latin typeface="Comic Sans MS" panose="030F0702030302020204" pitchFamily="66" charset="0"/>
              </a:rPr>
              <a:t>Jordon</a:t>
            </a:r>
            <a:r>
              <a:rPr lang="en-US" sz="5400" b="1" dirty="0" smtClean="0">
                <a:latin typeface="Comic Sans MS" panose="030F0702030302020204" pitchFamily="66" charset="0"/>
              </a:rPr>
              <a:t> 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174" name="Rectangle 11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Rectangle 11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Project Choice NHS – QE Hospital Treatment Café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95" y="4347972"/>
            <a:ext cx="2786113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57">
        <p15:prstTrans prst="prestige"/>
      </p:transition>
    </mc:Choice>
    <mc:Fallback xmlns="">
      <p:transition spd="slow" advTm="3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7" name="Rectangle 11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8" name="Rectangle 11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1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0" name="Rectangle 12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icture containing person, indoor, standing, person&#10;&#10;Description automatically generated">
            <a:extLst>
              <a:ext uri="{FF2B5EF4-FFF2-40B4-BE49-F238E27FC236}">
                <a16:creationId xmlns:a16="http://schemas.microsoft.com/office/drawing/2014/main" id="{F3E63DB3-4714-4F90-BF25-7735377D5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5" r="19198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9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0E0C06A7-3EB0-4A7E-83EC-13028D9C0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33" r="-2" b="218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C8F99C78-7464-460A-BB20-53FA5C633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1" name="Freeform: Shape 123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2" name="Freeform: Shape 125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dirty="0" err="1" smtClean="0">
                <a:latin typeface="Comic Sans MS" panose="030F0702030302020204" pitchFamily="66" charset="0"/>
              </a:rPr>
              <a:t>Celisa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/>
              <a:t/>
            </a:r>
            <a:br>
              <a:rPr lang="en-US" sz="2200" b="1" dirty="0"/>
            </a:br>
            <a:endParaRPr lang="en-US" sz="2200" b="1" dirty="0"/>
          </a:p>
        </p:txBody>
      </p:sp>
      <p:sp>
        <p:nvSpPr>
          <p:cNvPr id="183" name="Rectangle 18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293" y="2236782"/>
            <a:ext cx="4166892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Marie Curie  - Shop Assistant</a:t>
            </a:r>
            <a:r>
              <a:rPr lang="en-US" sz="2000" dirty="0"/>
              <a:t> </a:t>
            </a:r>
            <a:r>
              <a:rPr lang="en-US" sz="1700" dirty="0"/>
              <a:t>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10" y="3698366"/>
            <a:ext cx="3295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8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94">
        <p15:prstTrans prst="prestige"/>
      </p:transition>
    </mc:Choice>
    <mc:Fallback xmlns="">
      <p:transition spd="slow" advTm="3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tanding in a kitchen preparing food&#10;&#10;Description automatically generated">
            <a:extLst>
              <a:ext uri="{FF2B5EF4-FFF2-40B4-BE49-F238E27FC236}">
                <a16:creationId xmlns:a16="http://schemas.microsoft.com/office/drawing/2014/main" id="{BB1E57C4-80A6-462E-BAD7-484805D0B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" r="5269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61154F4-67E2-4F49-A6AF-E74F78AE8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0" r="15008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95" name="Freeform: Shape 19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7" name="Freeform: Shape 19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latin typeface="Comic Sans MS" panose="030F0702030302020204" pitchFamily="66" charset="0"/>
              </a:rPr>
              <a:t>David</a:t>
            </a:r>
            <a:r>
              <a:rPr lang="en-US" sz="2800" dirty="0"/>
              <a:t> 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4" y="2258171"/>
            <a:ext cx="3278798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Project Choice NHS 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Bensham</a:t>
            </a:r>
            <a:r>
              <a:rPr lang="en-US" sz="2000" dirty="0">
                <a:latin typeface="Comic Sans MS" panose="030F0702030302020204" pitchFamily="66" charset="0"/>
              </a:rPr>
              <a:t> Hospital Cafe</a:t>
            </a:r>
            <a:r>
              <a:rPr lang="en-US" sz="2000" b="1" dirty="0">
                <a:latin typeface="Comic Sans MS" panose="030F0702030302020204" pitchFamily="66" charset="0"/>
              </a:rPr>
              <a:t>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29" y="3903944"/>
            <a:ext cx="2786113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56">
        <p15:prstTrans prst="prestige"/>
      </p:transition>
    </mc:Choice>
    <mc:Fallback xmlns="">
      <p:transition spd="slow" advTm="25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" name="Rectangle 20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2" name="Rectangle 21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FF24A87E-5EFE-4E07-B565-F8E4CA4C4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347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F3974E7-23FB-402A-9DED-9B329D01A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1" b="3492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C13667B-D991-44D1-98AF-0FFC18ECC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89" r="-1" b="1936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14" name="Freeform: Shape 21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6" name="Freeform: Shape 21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latin typeface="Comic Sans MS" panose="030F0702030302020204" pitchFamily="66" charset="0"/>
              </a:rPr>
              <a:t>Ryan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111" y="2514600"/>
            <a:ext cx="5809854" cy="434340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Project Choice NHS – </a:t>
            </a:r>
            <a:r>
              <a:rPr lang="en-US" sz="2000" dirty="0" err="1">
                <a:latin typeface="Comic Sans MS" panose="030F0702030302020204" pitchFamily="66" charset="0"/>
              </a:rPr>
              <a:t>Bensham</a:t>
            </a:r>
            <a:r>
              <a:rPr lang="en-US" sz="2000" dirty="0">
                <a:latin typeface="Comic Sans MS" panose="030F0702030302020204" pitchFamily="66" charset="0"/>
              </a:rPr>
              <a:t> Hospital Café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St Anthony of Padua Care home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12" y="5051704"/>
            <a:ext cx="2786113" cy="1158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495" y="4882728"/>
            <a:ext cx="179847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1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37">
        <p15:prstTrans prst="prestige"/>
      </p:transition>
    </mc:Choice>
    <mc:Fallback xmlns="">
      <p:transition spd="slow" advTm="30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A person sitting at a desk and using a computer&#10;&#10;Description automatically generated">
            <a:extLst>
              <a:ext uri="{FF2B5EF4-FFF2-40B4-BE49-F238E27FC236}">
                <a16:creationId xmlns:a16="http://schemas.microsoft.com/office/drawing/2014/main" id="{6961A93D-13E5-4D8E-8053-2AA34408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4" descr="A group of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101BA651-E910-4AB7-A28E-779CD6F7E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05" name="Freeform: Shape 10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7" name="Freeform: Shape 10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latin typeface="Comic Sans MS" panose="030F0702030302020204" pitchFamily="66" charset="0"/>
              </a:rPr>
              <a:t>Alex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3" y="2258171"/>
            <a:ext cx="3500541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Project Choice </a:t>
            </a:r>
            <a:r>
              <a:rPr lang="en-US" sz="2000" dirty="0" smtClean="0">
                <a:latin typeface="Comic Sans MS" panose="030F0702030302020204" pitchFamily="66" charset="0"/>
              </a:rPr>
              <a:t>                     NHS QE </a:t>
            </a:r>
            <a:r>
              <a:rPr lang="en-US" sz="2000" dirty="0">
                <a:latin typeface="Comic Sans MS" panose="030F0702030302020204" pitchFamily="66" charset="0"/>
              </a:rPr>
              <a:t>Hospital Breast and Bowel Screening Department </a:t>
            </a:r>
            <a:r>
              <a:rPr lang="en-US" b="1" dirty="0"/>
              <a:t>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29" y="4439462"/>
            <a:ext cx="2786113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8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20">
        <p15:prstTrans prst="prestige"/>
      </p:transition>
    </mc:Choice>
    <mc:Fallback xmlns="">
      <p:transition spd="slow" advTm="32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A1265D-5320-4DF2-B2FF-57A746D37AA5}"/>
              </a:ext>
            </a:extLst>
          </p:cNvPr>
          <p:cNvSpPr txBox="1"/>
          <p:nvPr/>
        </p:nvSpPr>
        <p:spPr>
          <a:xfrm>
            <a:off x="2193986" y="2610928"/>
            <a:ext cx="804844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Year 11</a:t>
            </a:r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Students</a:t>
            </a:r>
          </a:p>
          <a:p>
            <a:endParaRPr lang="en-US" sz="9600" dirty="0"/>
          </a:p>
        </p:txBody>
      </p:sp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6EAF00-5FF1-47B4-970C-965A6E571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437" y="461932"/>
            <a:ext cx="4065916" cy="19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8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59">
        <p15:prstTrans prst="prestige"/>
      </p:transition>
    </mc:Choice>
    <mc:Fallback xmlns="">
      <p:transition spd="slow" advTm="26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F4BAEFFE-66E2-4D04-8979-53B67F688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7" r="-1" b="8260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4" name="Freeform: Shape 12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6" name="Freeform: Shape 12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dirty="0" smtClean="0">
                <a:latin typeface="Comic Sans MS" panose="030F0702030302020204" pitchFamily="66" charset="0"/>
              </a:rPr>
              <a:t>Kyle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Vision for Education - Admin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15" y="3591438"/>
            <a:ext cx="2370485" cy="1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7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10">
        <p15:prstTrans prst="prestige"/>
      </p:transition>
    </mc:Choice>
    <mc:Fallback xmlns="">
      <p:transition spd="slow" advTm="2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05FA064-9106-4677-AFAD-54731634B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0" b="35900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8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885D6C86-83C2-4614-AC0E-2DCBC0426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6" r="8778" b="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3" name="Picture 4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4FF97016-2734-45EF-B29B-E98DB7617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96" r="3" b="22640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43" name="Freeform: Shape 142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5" name="Freeform: Shape 144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err="1">
                <a:latin typeface="Comic Sans MS" panose="030F0702030302020204" pitchFamily="66" charset="0"/>
              </a:rPr>
              <a:t>Aiman</a:t>
            </a:r>
            <a:r>
              <a:rPr lang="en-US" b="1" dirty="0"/>
              <a:t> 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0631" y="2514600"/>
            <a:ext cx="5932964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Marie Curie – Shop Floor Assistant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Project Choice NHS – QE Hospital </a:t>
            </a:r>
            <a:r>
              <a:rPr lang="en-US" sz="2000" dirty="0" smtClean="0">
                <a:latin typeface="Comic Sans MS" panose="030F0702030302020204" pitchFamily="66" charset="0"/>
              </a:rPr>
              <a:t>                       Medical </a:t>
            </a:r>
            <a:r>
              <a:rPr lang="en-US" sz="2000" dirty="0">
                <a:latin typeface="Comic Sans MS" panose="030F0702030302020204" pitchFamily="66" charset="0"/>
              </a:rPr>
              <a:t>Records Department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7" name="Picture 7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0460034C-555D-437A-8F6B-ADF5A38FC9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1" r="16385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34" y="4443835"/>
            <a:ext cx="2786113" cy="1158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19" y="5728911"/>
            <a:ext cx="2318385" cy="9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03">
        <p15:prstTrans prst="prestige"/>
      </p:transition>
    </mc:Choice>
    <mc:Fallback xmlns="">
      <p:transition spd="slow" advTm="33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A person sitting at a table in a room&#10;&#10;Description automatically generated">
            <a:extLst>
              <a:ext uri="{FF2B5EF4-FFF2-40B4-BE49-F238E27FC236}">
                <a16:creationId xmlns:a16="http://schemas.microsoft.com/office/drawing/2014/main" id="{9E68D3D1-64BA-432A-B862-44E4A0E7E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0" r="217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9" name="Picture 9" descr="A person sitting in a room&#10;&#10;Description automatically generated">
            <a:extLst>
              <a:ext uri="{FF2B5EF4-FFF2-40B4-BE49-F238E27FC236}">
                <a16:creationId xmlns:a16="http://schemas.microsoft.com/office/drawing/2014/main" id="{57ACA93F-7A89-4A14-8F08-7FA06D961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" r="3389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98" name="Freeform: Shape 97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Freeform: Shape 99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latin typeface="Comic Sans MS" panose="030F0702030302020204" pitchFamily="66" charset="0"/>
              </a:rPr>
              <a:t>Connor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4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Project Choice </a:t>
            </a:r>
            <a:r>
              <a:rPr lang="en-US" sz="2000" dirty="0" smtClean="0">
                <a:latin typeface="Comic Sans MS" panose="030F0702030302020204" pitchFamily="66" charset="0"/>
              </a:rPr>
              <a:t>    NHS  </a:t>
            </a:r>
            <a:r>
              <a:rPr lang="en-US" sz="2000" dirty="0">
                <a:latin typeface="Comic Sans MS" panose="030F0702030302020204" pitchFamily="66" charset="0"/>
              </a:rPr>
              <a:t>Freeman Hospital Linen Department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29" y="4607511"/>
            <a:ext cx="2786113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3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96">
        <p15:prstTrans prst="prestige"/>
      </p:transition>
    </mc:Choice>
    <mc:Fallback xmlns="">
      <p:transition spd="slow" advTm="2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10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1" name="Rectangle 10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9" descr="A person standing on a table&#10;&#10;Description automatically generated">
            <a:extLst>
              <a:ext uri="{FF2B5EF4-FFF2-40B4-BE49-F238E27FC236}">
                <a16:creationId xmlns:a16="http://schemas.microsoft.com/office/drawing/2014/main" id="{A752B88C-FF81-4051-8557-B9E4C851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" r="2696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Picture 7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ECF84CCF-3A5E-4C85-AC84-8B318C7A2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8" r="23318" b="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10" name="Freeform: Shape 10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2" name="Freeform: Shape 11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0928-5347-457F-B173-2063AED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11" y="1359588"/>
            <a:ext cx="280450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1" dirty="0" smtClean="0">
                <a:latin typeface="Comic Sans MS" panose="030F0702030302020204" pitchFamily="66" charset="0"/>
              </a:rPr>
              <a:t>Courtney</a:t>
            </a:r>
            <a:r>
              <a:rPr lang="en-US" sz="4800" b="1" dirty="0">
                <a:latin typeface="Comic Sans MS" panose="030F0702030302020204" pitchFamily="66" charset="0"/>
              </a:rPr>
              <a:t> 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/>
              <a:t/>
            </a:r>
            <a:br>
              <a:rPr lang="en-US" sz="2200" b="1" dirty="0"/>
            </a:br>
            <a:endParaRPr lang="en-US" sz="2200" b="1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54FA1-0B85-423B-9F49-DF353CAF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274" y="2258170"/>
            <a:ext cx="2804504" cy="446303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Project Choice NHS </a:t>
            </a:r>
            <a:r>
              <a:rPr lang="en-US" sz="2000" dirty="0" smtClean="0">
                <a:latin typeface="Comic Sans MS" panose="030F0702030302020204" pitchFamily="66" charset="0"/>
              </a:rPr>
              <a:t>QE </a:t>
            </a:r>
            <a:r>
              <a:rPr lang="en-US" sz="2000" dirty="0">
                <a:latin typeface="Comic Sans MS" panose="030F0702030302020204" pitchFamily="66" charset="0"/>
              </a:rPr>
              <a:t>Hospital Treatment Café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Snack Box Café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92" y="3803786"/>
            <a:ext cx="2500687" cy="1039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6603" b="21677"/>
          <a:stretch/>
        </p:blipFill>
        <p:spPr>
          <a:xfrm>
            <a:off x="1062989" y="4918430"/>
            <a:ext cx="1432295" cy="18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0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32">
        <p15:prstTrans prst="prestige"/>
      </p:transition>
    </mc:Choice>
    <mc:Fallback xmlns="">
      <p:transition spd="slow" advTm="30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712" y="1930397"/>
            <a:ext cx="9116292" cy="3038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51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65">
        <p15:prstTrans prst="fracture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erson standing in a kitchen preparing food&#10;&#10;Description automatically generated">
            <a:extLst>
              <a:ext uri="{FF2B5EF4-FFF2-40B4-BE49-F238E27FC236}">
                <a16:creationId xmlns:a16="http://schemas.microsoft.com/office/drawing/2014/main" id="{2A306554-119D-49EC-96D5-8625A545B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46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28ACF295-2B5E-4808-9861-B58B90B44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2" r="1363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8" descr="A person sitting at a table&#10;&#10;Description automatically generated">
            <a:extLst>
              <a:ext uri="{FF2B5EF4-FFF2-40B4-BE49-F238E27FC236}">
                <a16:creationId xmlns:a16="http://schemas.microsoft.com/office/drawing/2014/main" id="{42E6246A-E2CA-4D01-89CB-061CE7B28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673" r="-1" b="18005"/>
          <a:stretch/>
        </p:blipFill>
        <p:spPr>
          <a:xfrm>
            <a:off x="5110844" y="3413300"/>
            <a:ext cx="7081155" cy="3444700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2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2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60" y="559223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latin typeface="Comic Sans MS" panose="030F0702030302020204" pitchFamily="66" charset="0"/>
              </a:rPr>
              <a:t>Bailey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FFC7-41CF-48AB-A574-F32D166DD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2" y="3096921"/>
            <a:ext cx="4919472" cy="1335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St Oswald's </a:t>
            </a:r>
          </a:p>
          <a:p>
            <a:r>
              <a:rPr lang="en-US" sz="2600" dirty="0"/>
              <a:t> 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80ECBA-D823-48C4-97E4-41886BE3D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89" r="1117" b="20168"/>
          <a:stretch/>
        </p:blipFill>
        <p:spPr>
          <a:xfrm>
            <a:off x="1095172" y="4902871"/>
            <a:ext cx="3606951" cy="13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21">
        <p15:prstTrans prst="prestige"/>
      </p:transition>
    </mc:Choice>
    <mc:Fallback xmlns="">
      <p:transition spd="slow" advTm="2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erson sitting on a table&#10;&#10;Description automatically generated">
            <a:extLst>
              <a:ext uri="{FF2B5EF4-FFF2-40B4-BE49-F238E27FC236}">
                <a16:creationId xmlns:a16="http://schemas.microsoft.com/office/drawing/2014/main" id="{F92052A5-48DA-4559-8CF8-9D8E9D6AF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46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8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755AE6C5-0996-449F-9BBD-C3C481DCC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19" b="2503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9" descr="A person sitting at a desk&#10;&#10;Description automatically generated">
            <a:extLst>
              <a:ext uri="{FF2B5EF4-FFF2-40B4-BE49-F238E27FC236}">
                <a16:creationId xmlns:a16="http://schemas.microsoft.com/office/drawing/2014/main" id="{9A2E640B-4E94-45E6-B464-4FB576FD8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79" r="-1" b="30747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7" name="Freeform: Shape 56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71999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latin typeface="Comic Sans MS" panose="030F0702030302020204" pitchFamily="66" charset="0"/>
              </a:rPr>
              <a:t>Jessica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FFC7-41CF-48AB-A574-F32D166DD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499" y="3006002"/>
            <a:ext cx="4919472" cy="13350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Char char="•"/>
            </a:pPr>
            <a:r>
              <a:rPr lang="en-US" sz="2800" dirty="0"/>
              <a:t> </a:t>
            </a:r>
            <a:r>
              <a:rPr lang="en-US" sz="2800" dirty="0">
                <a:latin typeface="Comic Sans MS" panose="030F0702030302020204" pitchFamily="66" charset="0"/>
              </a:rPr>
              <a:t>Hair at 265 </a:t>
            </a:r>
            <a:endParaRPr lang="en-US" dirty="0">
              <a:latin typeface="Comic Sans MS" panose="030F0702030302020204" pitchFamily="66" charset="0"/>
            </a:endParaRPr>
          </a:p>
          <a:p>
            <a:pPr marL="514350" indent="-514350"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Kids </a:t>
            </a:r>
            <a:r>
              <a:rPr lang="en-US" sz="2800" dirty="0" err="1">
                <a:latin typeface="Comic Sans MS" panose="030F0702030302020204" pitchFamily="66" charset="0"/>
              </a:rPr>
              <a:t>Kabin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4" descr="A sign in front of a building&#10;&#10;Description automatically generated">
            <a:extLst>
              <a:ext uri="{FF2B5EF4-FFF2-40B4-BE49-F238E27FC236}">
                <a16:creationId xmlns:a16="http://schemas.microsoft.com/office/drawing/2014/main" id="{481754EA-7796-4CB7-818E-B5C32E8A8C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1" t="23629" r="7750" b="21928"/>
          <a:stretch/>
        </p:blipFill>
        <p:spPr>
          <a:xfrm>
            <a:off x="1629261" y="4676130"/>
            <a:ext cx="2512704" cy="17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5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14">
        <p15:prstTrans prst="prestige"/>
      </p:transition>
    </mc:Choice>
    <mc:Fallback xmlns="">
      <p:transition spd="slow" advTm="31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erson sitting at a table eating food&#10;&#10;Description automatically generated">
            <a:extLst>
              <a:ext uri="{FF2B5EF4-FFF2-40B4-BE49-F238E27FC236}">
                <a16:creationId xmlns:a16="http://schemas.microsoft.com/office/drawing/2014/main" id="{F3EB3B8D-5C99-4D13-8995-70F754667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2" r="4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8" descr="Two people standing in a room&#10;&#10;Description automatically generated">
            <a:extLst>
              <a:ext uri="{FF2B5EF4-FFF2-40B4-BE49-F238E27FC236}">
                <a16:creationId xmlns:a16="http://schemas.microsoft.com/office/drawing/2014/main" id="{54707BC0-97C1-4B97-8484-6AF56F018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0" r="110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9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8AEBC41C-29C6-4FD0-A76E-1ABCDFB15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50" r="-1" b="2457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93" name="Freeform: Shape 9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5" name="Freeform: Shape 9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93" y="634373"/>
            <a:ext cx="49223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latin typeface="Comic Sans MS" panose="030F0702030302020204" pitchFamily="66" charset="0"/>
              </a:rPr>
              <a:t>Antonio</a:t>
            </a:r>
            <a:r>
              <a:rPr lang="en-US" sz="6000" b="1" dirty="0" smtClean="0">
                <a:latin typeface="Comic Sans MS" panose="030F0702030302020204" pitchFamily="66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FFC7-41CF-48AB-A574-F32D166DD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944" y="2806158"/>
            <a:ext cx="4922338" cy="3666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Comic Sans MS" panose="030F0702030302020204" pitchFamily="66" charset="0"/>
              </a:rPr>
              <a:t>Howden</a:t>
            </a:r>
            <a:r>
              <a:rPr lang="en-US" dirty="0">
                <a:latin typeface="Comic Sans MS" panose="030F0702030302020204" pitchFamily="66" charset="0"/>
              </a:rPr>
              <a:t> Hub Café </a:t>
            </a:r>
          </a:p>
        </p:txBody>
      </p:sp>
      <p:pic>
        <p:nvPicPr>
          <p:cNvPr id="11" name="Picture 11" descr="A small house in front of a brick building&#10;&#10;Description automatically generated">
            <a:extLst>
              <a:ext uri="{FF2B5EF4-FFF2-40B4-BE49-F238E27FC236}">
                <a16:creationId xmlns:a16="http://schemas.microsoft.com/office/drawing/2014/main" id="{72E0E077-731D-489B-BF11-A304D2A8D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34" y="3456432"/>
            <a:ext cx="1828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91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22">
        <p15:prstTrans prst="prestige"/>
      </p:transition>
    </mc:Choice>
    <mc:Fallback xmlns="">
      <p:transition spd="slow" advTm="3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0AD888AB-F870-4EF1-8DAD-94CDF3FEF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" b="3597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DC85C17-6337-4120-A4CF-BD93D6FC2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91" r="-2" b="13139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7" name="Picture 7" descr="A person standing in a room&#10;&#10;Description automatically generated">
            <a:extLst>
              <a:ext uri="{FF2B5EF4-FFF2-40B4-BE49-F238E27FC236}">
                <a16:creationId xmlns:a16="http://schemas.microsoft.com/office/drawing/2014/main" id="{7E557755-648D-47A7-BBCC-ACC6B5605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18" r="3" b="7818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12" name="Freeform: Shape 111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4" name="Freeform: Shape 113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700" dirty="0" smtClean="0">
                <a:latin typeface="Comic Sans MS" panose="030F0702030302020204" pitchFamily="66" charset="0"/>
              </a:rPr>
              <a:t>Lukas</a:t>
            </a:r>
            <a:r>
              <a:rPr lang="en-US" sz="6700" b="1" dirty="0" smtClean="0">
                <a:latin typeface="Comic Sans MS" panose="030F0702030302020204" pitchFamily="66" charset="0"/>
              </a:rPr>
              <a:t>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FFC7-41CF-48AB-A574-F32D166DD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latin typeface="Comic Sans MS" panose="030F0702030302020204" pitchFamily="66" charset="0"/>
              </a:rPr>
              <a:t>Howden</a:t>
            </a:r>
            <a:r>
              <a:rPr lang="en-US" dirty="0">
                <a:latin typeface="Comic Sans MS" panose="030F0702030302020204" pitchFamily="66" charset="0"/>
              </a:rPr>
              <a:t> Hub Café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 </a:t>
            </a:r>
            <a:r>
              <a:rPr lang="en-US" dirty="0" err="1">
                <a:latin typeface="Comic Sans MS" panose="030F0702030302020204" pitchFamily="66" charset="0"/>
              </a:rPr>
              <a:t>Oswalds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8" name="Picture 11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85923F94-B237-40E0-86DF-C224C66C4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5" r="1681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1" name="Picture 11" descr="A small house in front of a brick building&#10;&#10;Description automatically generated">
            <a:extLst>
              <a:ext uri="{FF2B5EF4-FFF2-40B4-BE49-F238E27FC236}">
                <a16:creationId xmlns:a16="http://schemas.microsoft.com/office/drawing/2014/main" id="{72E0E077-731D-489B-BF11-A304D2A8D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24" y="3456432"/>
            <a:ext cx="1828800" cy="1762125"/>
          </a:xfrm>
          <a:prstGeom prst="rect">
            <a:avLst/>
          </a:prstGeom>
        </p:spPr>
      </p:pic>
      <p:pic>
        <p:nvPicPr>
          <p:cNvPr id="1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94706F-88A8-4647-BC51-C7DE240EB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947" y="5298026"/>
            <a:ext cx="2743200" cy="10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7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80">
        <p15:prstTrans prst="prestige"/>
      </p:transition>
    </mc:Choice>
    <mc:Fallback xmlns="">
      <p:transition spd="slow" advTm="31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AFCB132-2FC4-4078-B458-A2E43A460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 r="1" b="2783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1" name="Freeform: Shape 13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3" name="Freeform: Shape 13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7300" dirty="0" smtClean="0">
                <a:latin typeface="Comic Sans MS" panose="030F0702030302020204" pitchFamily="66" charset="0"/>
              </a:rPr>
              <a:t>Demi</a:t>
            </a:r>
            <a:r>
              <a:rPr lang="en-US" sz="4400" b="1" dirty="0" smtClean="0"/>
              <a:t> </a:t>
            </a:r>
            <a:r>
              <a:rPr lang="en-US" sz="4400" b="1" dirty="0"/>
              <a:t> </a:t>
            </a:r>
            <a:r>
              <a:rPr lang="en-US" b="1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FFC7-41CF-48AB-A574-F32D166DD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Marie Curie – Shop Assistant</a:t>
            </a:r>
            <a:r>
              <a:rPr lang="en-US" dirty="0"/>
              <a:t>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DB92F8-2FB3-4A3F-B8C2-4EC594F1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3151542"/>
            <a:ext cx="2743200" cy="11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82">
        <p15:prstTrans prst="prestige"/>
      </p:transition>
    </mc:Choice>
    <mc:Fallback xmlns="">
      <p:transition spd="slow" advTm="27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D98B8D8E-D983-436F-9E24-DA7026772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68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50" name="Freeform: Shape 14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2" name="Freeform: Shape 15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2D8B-FC54-46D3-BB84-2BA6322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470991"/>
            <a:ext cx="4992624" cy="11737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latin typeface="Comic Sans MS" panose="030F0702030302020204" pitchFamily="66" charset="0"/>
              </a:rPr>
              <a:t>Jessica</a:t>
            </a:r>
            <a:r>
              <a:rPr lang="en-US" sz="6000" b="1" dirty="0">
                <a:latin typeface="Comic Sans MS" panose="030F0702030302020204" pitchFamily="66" charset="0"/>
              </a:rPr>
              <a:t> </a:t>
            </a:r>
            <a:r>
              <a:rPr lang="en-US" b="1" dirty="0"/>
              <a:t> 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FFC7-41CF-48AB-A574-F32D166DD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Kids </a:t>
            </a:r>
            <a:r>
              <a:rPr lang="en-US"/>
              <a:t>Kabin</a:t>
            </a:r>
            <a:r>
              <a:rPr lang="en-US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6" descr="A view of a house&#10;&#10;Description automatically generated">
            <a:extLst>
              <a:ext uri="{FF2B5EF4-FFF2-40B4-BE49-F238E27FC236}">
                <a16:creationId xmlns:a16="http://schemas.microsoft.com/office/drawing/2014/main" id="{715393C8-F9C6-4CB1-8370-225F19FE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6" y="3372503"/>
            <a:ext cx="4712898" cy="13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36">
        <p15:prstTrans prst="prestige"/>
      </p:transition>
    </mc:Choice>
    <mc:Fallback xmlns="">
      <p:transition spd="slow" advTm="2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AccentBoxVTI">
  <a:themeElements>
    <a:clrScheme name="AnalogousFromRegularSeedLeftStep">
      <a:dk1>
        <a:srgbClr val="000000"/>
      </a:dk1>
      <a:lt1>
        <a:srgbClr val="FFFFFF"/>
      </a:lt1>
      <a:dk2>
        <a:srgbClr val="24412F"/>
      </a:dk2>
      <a:lt2>
        <a:srgbClr val="EBE7E6"/>
      </a:lt2>
      <a:accent1>
        <a:srgbClr val="38B0D0"/>
      </a:accent1>
      <a:accent2>
        <a:srgbClr val="25B497"/>
      </a:accent2>
      <a:accent3>
        <a:srgbClr val="32B965"/>
      </a:accent3>
      <a:accent4>
        <a:srgbClr val="2BBA26"/>
      </a:accent4>
      <a:accent5>
        <a:srgbClr val="6CB431"/>
      </a:accent5>
      <a:accent6>
        <a:srgbClr val="9AAB23"/>
      </a:accent6>
      <a:hlink>
        <a:srgbClr val="C56B53"/>
      </a:hlink>
      <a:folHlink>
        <a:srgbClr val="848484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292</Words>
  <Application>Microsoft Office PowerPoint</Application>
  <PresentationFormat>Widescreen</PresentationFormat>
  <Paragraphs>103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Avenir Next LT Pro</vt:lpstr>
      <vt:lpstr>Calibri</vt:lpstr>
      <vt:lpstr>Comic Sans MS</vt:lpstr>
      <vt:lpstr>AccentBoxVTI</vt:lpstr>
      <vt:lpstr>PowerPoint Presentation</vt:lpstr>
      <vt:lpstr>PowerPoint Presentation</vt:lpstr>
      <vt:lpstr>PowerPoint Presentation</vt:lpstr>
      <vt:lpstr>Bailey </vt:lpstr>
      <vt:lpstr>Jessica </vt:lpstr>
      <vt:lpstr>Antonio  </vt:lpstr>
      <vt:lpstr>Lukas   </vt:lpstr>
      <vt:lpstr>Demi    </vt:lpstr>
      <vt:lpstr>Jessica    </vt:lpstr>
      <vt:lpstr> Hassan  </vt:lpstr>
      <vt:lpstr>SCP Sixth Form Students   </vt:lpstr>
      <vt:lpstr>Thomas</vt:lpstr>
      <vt:lpstr>Rebecca  </vt:lpstr>
      <vt:lpstr>Danny   </vt:lpstr>
      <vt:lpstr>Letalia</vt:lpstr>
      <vt:lpstr>Daniel  </vt:lpstr>
      <vt:lpstr>Year 12 Students </vt:lpstr>
      <vt:lpstr>Paul  </vt:lpstr>
      <vt:lpstr>Natasha </vt:lpstr>
      <vt:lpstr>Tahir </vt:lpstr>
      <vt:lpstr>Kierian   </vt:lpstr>
      <vt:lpstr>Jack  </vt:lpstr>
      <vt:lpstr>Richard </vt:lpstr>
      <vt:lpstr>Year 13 Students </vt:lpstr>
      <vt:lpstr>Jordon </vt:lpstr>
      <vt:lpstr>Celisa  </vt:lpstr>
      <vt:lpstr>David </vt:lpstr>
      <vt:lpstr>Ryan</vt:lpstr>
      <vt:lpstr>Alex</vt:lpstr>
      <vt:lpstr>Kyle  </vt:lpstr>
      <vt:lpstr>Aiman </vt:lpstr>
      <vt:lpstr>Connor</vt:lpstr>
      <vt:lpstr>Courtney 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Duggan, Rosie</dc:creator>
  <cp:lastModifiedBy>Shipley, Jo</cp:lastModifiedBy>
  <cp:revision>222</cp:revision>
  <dcterms:created xsi:type="dcterms:W3CDTF">2020-06-29T09:45:32Z</dcterms:created>
  <dcterms:modified xsi:type="dcterms:W3CDTF">2020-07-14T12:53:43Z</dcterms:modified>
</cp:coreProperties>
</file>