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9"/>
  </p:notesMasterIdLst>
  <p:handoutMasterIdLst>
    <p:handoutMasterId r:id="rId20"/>
  </p:handoutMasterIdLst>
  <p:sldIdLst>
    <p:sldId id="258" r:id="rId2"/>
    <p:sldId id="264" r:id="rId3"/>
    <p:sldId id="268" r:id="rId4"/>
    <p:sldId id="281" r:id="rId5"/>
    <p:sldId id="269" r:id="rId6"/>
    <p:sldId id="282" r:id="rId7"/>
    <p:sldId id="270" r:id="rId8"/>
    <p:sldId id="279" r:id="rId9"/>
    <p:sldId id="280" r:id="rId10"/>
    <p:sldId id="278" r:id="rId11"/>
    <p:sldId id="271" r:id="rId12"/>
    <p:sldId id="272" r:id="rId13"/>
    <p:sldId id="273" r:id="rId14"/>
    <p:sldId id="274" r:id="rId15"/>
    <p:sldId id="275" r:id="rId16"/>
    <p:sldId id="277" r:id="rId17"/>
    <p:sldId id="267" r:id="rId18"/>
  </p:sldIdLst>
  <p:sldSz cx="9144000" cy="6858000" type="screen4x3"/>
  <p:notesSz cx="6858000" cy="9144000"/>
  <p:embeddedFontLst>
    <p:embeddedFont>
      <p:font typeface="Twinkl Light" charset="0"/>
      <p:regular r:id="rId21"/>
    </p:embeddedFont>
    <p:embeddedFont>
      <p:font typeface="Sassoon Infant Rg" panose="02000503030000020003" pitchFamily="50" charset="0"/>
      <p:regular r:id="rId22"/>
      <p:bold r:id="rId23"/>
    </p:embeddedFont>
    <p:embeddedFont>
      <p:font typeface="Calibri" panose="020F0502020204030204" pitchFamily="34" charset="0"/>
      <p:regular r:id="rId24"/>
      <p:bold r:id="rId25"/>
      <p:italic r:id="rId26"/>
      <p:boldItalic r:id="rId27"/>
    </p:embeddedFont>
    <p:embeddedFont>
      <p:font typeface="Twinkl SemiBold" pitchFamily="2" charset="0"/>
      <p:bold r:id="rId28"/>
    </p:embeddedFont>
    <p:embeddedFont>
      <p:font typeface="Twinkl" panose="020B0604020202020204" pitchFamily="2" charset="0"/>
      <p:regular r:id="rId29"/>
      <p:bold r:id="rId30"/>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487"/>
    <a:srgbClr val="ACDDFC"/>
    <a:srgbClr val="80C1EB"/>
    <a:srgbClr val="18A0DB"/>
    <a:srgbClr val="FFFFFF"/>
    <a:srgbClr val="4AA1D9"/>
    <a:srgbClr val="21A6F9"/>
    <a:srgbClr val="1C1C1C"/>
    <a:srgbClr val="2898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09" autoAdjust="0"/>
    <p:restoredTop sz="94660"/>
  </p:normalViewPr>
  <p:slideViewPr>
    <p:cSldViewPr snapToGrid="0">
      <p:cViewPr varScale="1">
        <p:scale>
          <a:sx n="59" d="100"/>
          <a:sy n="59" d="100"/>
        </p:scale>
        <p:origin x="906" y="66"/>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835D0A7C-B33E-4846-BAE4-642C10D8569A}" type="datetimeFigureOut">
              <a:rPr lang="en-GB"/>
              <a:pPr>
                <a:defRPr/>
              </a:pPr>
              <a:t>17/10/2019</a:t>
            </a:fld>
            <a:endParaRPr lang="en-GB"/>
          </a:p>
        </p:txBody>
      </p:sp>
      <p:sp>
        <p:nvSpPr>
          <p:cNvPr id="4" name="Footer Placeholder 3">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806DD4B3-ADBB-4339-BAF9-37520D387E3C}" type="slidenum">
              <a:rPr lang="en-GB"/>
              <a:pPr>
                <a:defRPr/>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EC1DAB98-C82A-49B1-9488-63E4FD95C925}" type="datetimeFigureOut">
              <a:rPr lang="en-GB"/>
              <a:pPr>
                <a:defRPr/>
              </a:pPr>
              <a:t>17/10/2019</a:t>
            </a:fld>
            <a:endParaRPr lang="en-GB"/>
          </a:p>
        </p:txBody>
      </p:sp>
      <p:sp>
        <p:nvSpPr>
          <p:cNvPr id="4" name="Slide Image Placeholder 3">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A742E4CD-D09D-47DB-8E00-366D2964A769}"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7563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1">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1821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endParaRPr lang="en-GB" dirty="0"/>
          </a:p>
        </p:txBody>
      </p:sp>
      <p:sp>
        <p:nvSpPr>
          <p:cNvPr id="7" name="Content Placeholder 11"/>
          <p:cNvSpPr>
            <a:spLocks noGrp="1"/>
          </p:cNvSpPr>
          <p:nvPr>
            <p:ph idx="1"/>
          </p:nvPr>
        </p:nvSpPr>
        <p:spPr>
          <a:xfrm>
            <a:off x="755651" y="1513946"/>
            <a:ext cx="7632700" cy="4578880"/>
          </a:xfrm>
        </p:spPr>
        <p:txBody>
          <a:bodyPr lIns="0" tIns="0" rIns="0" bIns="0"/>
          <a:lstStyle>
            <a:lvl1pPr marL="0" indent="0">
              <a:buNone/>
              <a:defRPr baseline="0"/>
            </a:lvl1pPr>
          </a:lstStyle>
          <a:p>
            <a:pPr lvl="0"/>
            <a:r>
              <a:rPr lang="en-US"/>
              <a:t>Click to edit Master text styles</a:t>
            </a:r>
          </a:p>
        </p:txBody>
      </p:sp>
    </p:spTree>
    <p:extLst>
      <p:ext uri="{BB962C8B-B14F-4D97-AF65-F5344CB8AC3E}">
        <p14:creationId xmlns:p14="http://schemas.microsoft.com/office/powerpoint/2010/main" val="1181387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2">
            <a:extLst/>
          </p:cNvPr>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3">
            <a:extLst/>
          </p:cNvPr>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a:extLst/>
          </p:cNvPr>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a:extLst/>
          </p:cNvPr>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a:extLst/>
          </p:cNvPr>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r>
              <a:rPr lang="en-GB" dirty="0"/>
              <a:t>Statement 2</a:t>
            </a:r>
          </a:p>
          <a:p>
            <a:pPr lvl="1"/>
            <a:r>
              <a:rPr lang="en-GB" dirty="0"/>
              <a:t>Sub statement</a:t>
            </a:r>
          </a:p>
        </p:txBody>
      </p:sp>
    </p:spTree>
    <p:extLst>
      <p:ext uri="{BB962C8B-B14F-4D97-AF65-F5344CB8AC3E}">
        <p14:creationId xmlns:p14="http://schemas.microsoft.com/office/powerpoint/2010/main" val="3538841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26490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20"/>
          <p:cNvSpPr>
            <a:spLocks noGrp="1"/>
          </p:cNvSpPr>
          <p:nvPr>
            <p:ph type="title"/>
          </p:nvPr>
        </p:nvSpPr>
        <p:spPr>
          <a:xfrm>
            <a:off x="457200" y="479425"/>
            <a:ext cx="8220075" cy="993775"/>
          </a:xfrm>
        </p:spPr>
        <p:txBody>
          <a:bodyPr/>
          <a:lstStyle/>
          <a:p>
            <a:pPr algn="ctr" eaLnBrk="1" hangingPunct="1"/>
            <a:r>
              <a:rPr lang="en-GB" altLang="en-US" sz="3600" dirty="0">
                <a:solidFill>
                  <a:srgbClr val="009487"/>
                </a:solidFill>
                <a:cs typeface="Arial" panose="020B0604020202020204" pitchFamily="34" charset="0"/>
              </a:rPr>
              <a:t>Famous Black Men and Women</a:t>
            </a:r>
            <a:endParaRPr lang="en-GB" altLang="en-US" sz="3600" dirty="0">
              <a:solidFill>
                <a:srgbClr val="009487"/>
              </a:solidFill>
            </a:endParaRPr>
          </a:p>
        </p:txBody>
      </p:sp>
      <p:sp>
        <p:nvSpPr>
          <p:cNvPr id="3" name="Rounded Rectangle 2">
            <a:extLst/>
          </p:cNvPr>
          <p:cNvSpPr/>
          <p:nvPr/>
        </p:nvSpPr>
        <p:spPr>
          <a:xfrm>
            <a:off x="3714750" y="1754188"/>
            <a:ext cx="4673600" cy="3967162"/>
          </a:xfrm>
          <a:prstGeom prst="roundRect">
            <a:avLst>
              <a:gd name="adj" fmla="val 7216"/>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r>
              <a:rPr lang="en-GB" b="1" dirty="0">
                <a:solidFill>
                  <a:sysClr val="windowText" lastClr="000000"/>
                </a:solidFill>
                <a:latin typeface="Twinkl Light" pitchFamily="2" charset="0"/>
              </a:rPr>
              <a:t>Mary </a:t>
            </a:r>
            <a:r>
              <a:rPr lang="en-GB" b="1" dirty="0" err="1">
                <a:solidFill>
                  <a:sysClr val="windowText" lastClr="000000"/>
                </a:solidFill>
                <a:latin typeface="Twinkl Light" pitchFamily="2" charset="0"/>
              </a:rPr>
              <a:t>Seacole</a:t>
            </a:r>
            <a:endParaRPr lang="en-GB" b="1" dirty="0">
              <a:solidFill>
                <a:sysClr val="windowText" lastClr="000000"/>
              </a:solidFill>
              <a:latin typeface="Twinkl Light" pitchFamily="2" charset="0"/>
            </a:endParaRPr>
          </a:p>
          <a:p>
            <a:pPr algn="just" eaLnBrk="1" fontAlgn="auto" hangingPunct="1">
              <a:spcBef>
                <a:spcPts val="0"/>
              </a:spcBef>
              <a:spcAft>
                <a:spcPts val="0"/>
              </a:spcAft>
              <a:defRPr/>
            </a:pPr>
            <a:r>
              <a:rPr lang="en-GB" dirty="0">
                <a:solidFill>
                  <a:sysClr val="windowText" lastClr="000000"/>
                </a:solidFill>
                <a:latin typeface="Twinkl Light" pitchFamily="2" charset="0"/>
              </a:rPr>
              <a:t>1805-1881</a:t>
            </a:r>
          </a:p>
          <a:p>
            <a:pPr algn="just" eaLnBrk="1" fontAlgn="auto" hangingPunct="1">
              <a:spcBef>
                <a:spcPts val="0"/>
              </a:spcBef>
              <a:spcAft>
                <a:spcPts val="0"/>
              </a:spcAft>
              <a:defRPr/>
            </a:pPr>
            <a:endParaRPr lang="en-GB" dirty="0">
              <a:solidFill>
                <a:sysClr val="windowText" lastClr="000000"/>
              </a:solidFill>
              <a:latin typeface="Twinkl Light" pitchFamily="2" charset="0"/>
            </a:endParaRPr>
          </a:p>
          <a:p>
            <a:pPr algn="just" eaLnBrk="1" fontAlgn="auto" hangingPunct="1">
              <a:spcBef>
                <a:spcPts val="0"/>
              </a:spcBef>
              <a:spcAft>
                <a:spcPts val="0"/>
              </a:spcAft>
              <a:defRPr/>
            </a:pPr>
            <a:r>
              <a:rPr lang="en-GB" dirty="0">
                <a:solidFill>
                  <a:sysClr val="windowText" lastClr="000000"/>
                </a:solidFill>
                <a:latin typeface="Twinkl Light" pitchFamily="2" charset="0"/>
              </a:rPr>
              <a:t>Mary </a:t>
            </a:r>
            <a:r>
              <a:rPr lang="en-GB" dirty="0" err="1">
                <a:solidFill>
                  <a:sysClr val="windowText" lastClr="000000"/>
                </a:solidFill>
                <a:latin typeface="Twinkl Light" pitchFamily="2" charset="0"/>
              </a:rPr>
              <a:t>Seacole</a:t>
            </a:r>
            <a:r>
              <a:rPr lang="en-GB" dirty="0">
                <a:solidFill>
                  <a:sysClr val="windowText" lastClr="000000"/>
                </a:solidFill>
                <a:latin typeface="Twinkl Light" pitchFamily="2" charset="0"/>
              </a:rPr>
              <a:t> went to help soldiers in the Crimean War. Because of all her efforts, the soldiers called her “Mother </a:t>
            </a:r>
            <a:r>
              <a:rPr lang="en-GB" dirty="0" err="1">
                <a:solidFill>
                  <a:sysClr val="windowText" lastClr="000000"/>
                </a:solidFill>
                <a:latin typeface="Twinkl Light" pitchFamily="2" charset="0"/>
              </a:rPr>
              <a:t>Seacole</a:t>
            </a:r>
            <a:r>
              <a:rPr lang="en-GB" dirty="0">
                <a:solidFill>
                  <a:sysClr val="windowText" lastClr="000000"/>
                </a:solidFill>
                <a:latin typeface="Twinkl Light" pitchFamily="2" charset="0"/>
              </a:rPr>
              <a:t>,” as she comforted them, nursed them back to health and was always there if they needed clothes, blankets and kindness. </a:t>
            </a:r>
          </a:p>
          <a:p>
            <a:pPr algn="ctr" eaLnBrk="1" fontAlgn="auto" hangingPunct="1">
              <a:spcBef>
                <a:spcPts val="0"/>
              </a:spcBef>
              <a:spcAft>
                <a:spcPts val="0"/>
              </a:spcAft>
              <a:defRPr/>
            </a:pPr>
            <a:endParaRPr lang="en-GB" dirty="0">
              <a:solidFill>
                <a:sysClr val="windowText" lastClr="00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973" y="2337842"/>
            <a:ext cx="3078998" cy="4080688"/>
          </a:xfrm>
          <a:prstGeom prst="roundRect">
            <a:avLst>
              <a:gd name="adj" fmla="val 5291"/>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fade">
                                      <p:cBhvr>
                                        <p:cTn id="7" dur="500"/>
                                        <p:tgtEl>
                                          <p:spTgt spid="1536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147" y="2202355"/>
            <a:ext cx="2947991" cy="4206806"/>
          </a:xfrm>
          <a:prstGeom prst="roundRect">
            <a:avLst>
              <a:gd name="adj" fmla="val 5291"/>
            </a:avLst>
          </a:prstGeom>
        </p:spPr>
      </p:pic>
      <p:sp>
        <p:nvSpPr>
          <p:cNvPr id="16387" name="Title 20"/>
          <p:cNvSpPr>
            <a:spLocks noGrp="1"/>
          </p:cNvSpPr>
          <p:nvPr>
            <p:ph type="title"/>
          </p:nvPr>
        </p:nvSpPr>
        <p:spPr>
          <a:xfrm>
            <a:off x="457200" y="479425"/>
            <a:ext cx="8220075" cy="993775"/>
          </a:xfrm>
        </p:spPr>
        <p:txBody>
          <a:bodyPr/>
          <a:lstStyle/>
          <a:p>
            <a:pPr algn="ctr" eaLnBrk="1" hangingPunct="1"/>
            <a:r>
              <a:rPr lang="en-GB" altLang="en-US" sz="3600" dirty="0">
                <a:solidFill>
                  <a:srgbClr val="009487"/>
                </a:solidFill>
                <a:cs typeface="Arial" panose="020B0604020202020204" pitchFamily="34" charset="0"/>
              </a:rPr>
              <a:t>Famous Black Men and Women</a:t>
            </a:r>
            <a:endParaRPr lang="en-GB" altLang="en-US" sz="3600" dirty="0">
              <a:solidFill>
                <a:srgbClr val="009487"/>
              </a:solidFill>
            </a:endParaRPr>
          </a:p>
        </p:txBody>
      </p:sp>
      <p:sp>
        <p:nvSpPr>
          <p:cNvPr id="3" name="Rounded Rectangle 2">
            <a:extLst/>
          </p:cNvPr>
          <p:cNvSpPr/>
          <p:nvPr/>
        </p:nvSpPr>
        <p:spPr>
          <a:xfrm>
            <a:off x="2762250" y="1514475"/>
            <a:ext cx="5626100" cy="4578350"/>
          </a:xfrm>
          <a:prstGeom prst="roundRect">
            <a:avLst>
              <a:gd name="adj" fmla="val 7216"/>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r>
              <a:rPr lang="en-GB" b="1" dirty="0">
                <a:solidFill>
                  <a:sysClr val="windowText" lastClr="000000"/>
                </a:solidFill>
                <a:latin typeface="Twinkl Light" pitchFamily="2" charset="0"/>
              </a:rPr>
              <a:t>Rosa Parks</a:t>
            </a:r>
          </a:p>
          <a:p>
            <a:pPr algn="just" eaLnBrk="1" fontAlgn="auto" hangingPunct="1">
              <a:spcBef>
                <a:spcPts val="0"/>
              </a:spcBef>
              <a:spcAft>
                <a:spcPts val="0"/>
              </a:spcAft>
              <a:defRPr/>
            </a:pPr>
            <a:r>
              <a:rPr lang="en-GB" dirty="0">
                <a:solidFill>
                  <a:sysClr val="windowText" lastClr="000000"/>
                </a:solidFill>
                <a:latin typeface="Twinkl Light" pitchFamily="2" charset="0"/>
              </a:rPr>
              <a:t>1913-2005</a:t>
            </a:r>
          </a:p>
          <a:p>
            <a:pPr algn="just" eaLnBrk="1" fontAlgn="auto" hangingPunct="1">
              <a:spcBef>
                <a:spcPts val="0"/>
              </a:spcBef>
              <a:spcAft>
                <a:spcPts val="0"/>
              </a:spcAft>
              <a:defRPr/>
            </a:pPr>
            <a:endParaRPr lang="en-GB" dirty="0">
              <a:solidFill>
                <a:sysClr val="windowText" lastClr="000000"/>
              </a:solidFill>
              <a:latin typeface="Twinkl Light" pitchFamily="2" charset="0"/>
            </a:endParaRPr>
          </a:p>
          <a:p>
            <a:pPr algn="just" eaLnBrk="1" fontAlgn="auto" hangingPunct="1">
              <a:spcBef>
                <a:spcPts val="0"/>
              </a:spcBef>
              <a:spcAft>
                <a:spcPts val="0"/>
              </a:spcAft>
              <a:defRPr/>
            </a:pPr>
            <a:r>
              <a:rPr lang="en-GB" dirty="0">
                <a:solidFill>
                  <a:sysClr val="windowText" lastClr="000000"/>
                </a:solidFill>
                <a:latin typeface="Twinkl Light" pitchFamily="2" charset="0"/>
              </a:rPr>
              <a:t>Rosa Parks was born in America and, as a child, she was used to having to sit at the back of a bus because she had black skin, but she didn’t think that this was fair. One day on a bus, she refused to give her seat to a white person just because she was black. She was arrested by the police and fined for breaking the rules, but other black people and some white people as well, agreed with Rosa and made this clear to the American government. Eventually, they changed the rule and black people no longer had to sit in a separate section of the bus or give up their seat to someone just because of the colour of their skin.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fade">
                                      <p:cBhvr>
                                        <p:cTn id="7" dur="500"/>
                                        <p:tgtEl>
                                          <p:spTgt spid="1638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itle 20"/>
          <p:cNvSpPr>
            <a:spLocks noGrp="1"/>
          </p:cNvSpPr>
          <p:nvPr>
            <p:ph type="title"/>
          </p:nvPr>
        </p:nvSpPr>
        <p:spPr>
          <a:xfrm>
            <a:off x="457200" y="479425"/>
            <a:ext cx="8220075" cy="993775"/>
          </a:xfrm>
        </p:spPr>
        <p:txBody>
          <a:bodyPr/>
          <a:lstStyle/>
          <a:p>
            <a:pPr algn="ctr" eaLnBrk="1" hangingPunct="1"/>
            <a:r>
              <a:rPr lang="en-GB" altLang="en-US" sz="3600" dirty="0">
                <a:solidFill>
                  <a:srgbClr val="009487"/>
                </a:solidFill>
                <a:cs typeface="Arial" panose="020B0604020202020204" pitchFamily="34" charset="0"/>
              </a:rPr>
              <a:t>Famous Black Men and Women</a:t>
            </a:r>
            <a:endParaRPr lang="en-GB" altLang="en-US" sz="3600" dirty="0">
              <a:solidFill>
                <a:srgbClr val="009487"/>
              </a:solidFill>
            </a:endParaRPr>
          </a:p>
        </p:txBody>
      </p:sp>
      <p:sp>
        <p:nvSpPr>
          <p:cNvPr id="3" name="Rounded Rectangle 2">
            <a:extLst/>
          </p:cNvPr>
          <p:cNvSpPr/>
          <p:nvPr/>
        </p:nvSpPr>
        <p:spPr>
          <a:xfrm>
            <a:off x="3733800" y="1617663"/>
            <a:ext cx="4654550" cy="4273550"/>
          </a:xfrm>
          <a:prstGeom prst="roundRect">
            <a:avLst>
              <a:gd name="adj" fmla="val 7216"/>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r>
              <a:rPr lang="en-GB" b="1" dirty="0">
                <a:solidFill>
                  <a:schemeClr val="tx1"/>
                </a:solidFill>
                <a:latin typeface="Twinkl Light" pitchFamily="2" charset="0"/>
              </a:rPr>
              <a:t>Nelson Mandela</a:t>
            </a:r>
          </a:p>
          <a:p>
            <a:pPr algn="just" eaLnBrk="1" fontAlgn="auto" hangingPunct="1">
              <a:spcBef>
                <a:spcPts val="0"/>
              </a:spcBef>
              <a:spcAft>
                <a:spcPts val="0"/>
              </a:spcAft>
              <a:defRPr/>
            </a:pPr>
            <a:r>
              <a:rPr lang="en-GB" dirty="0">
                <a:solidFill>
                  <a:schemeClr val="tx1"/>
                </a:solidFill>
                <a:latin typeface="Twinkl Light" pitchFamily="2" charset="0"/>
              </a:rPr>
              <a:t>1918-2013</a:t>
            </a:r>
          </a:p>
          <a:p>
            <a:pPr algn="just" eaLnBrk="1" fontAlgn="auto" hangingPunct="1">
              <a:spcBef>
                <a:spcPts val="0"/>
              </a:spcBef>
              <a:spcAft>
                <a:spcPts val="0"/>
              </a:spcAft>
              <a:defRPr/>
            </a:pPr>
            <a:endParaRPr lang="en-GB" dirty="0">
              <a:solidFill>
                <a:schemeClr val="tx1"/>
              </a:solidFill>
              <a:latin typeface="Twinkl Light" pitchFamily="2" charset="0"/>
            </a:endParaRPr>
          </a:p>
          <a:p>
            <a:pPr algn="just" eaLnBrk="1" fontAlgn="auto" hangingPunct="1">
              <a:spcBef>
                <a:spcPts val="0"/>
              </a:spcBef>
              <a:spcAft>
                <a:spcPts val="0"/>
              </a:spcAft>
              <a:defRPr/>
            </a:pPr>
            <a:r>
              <a:rPr lang="en-GB" dirty="0">
                <a:solidFill>
                  <a:schemeClr val="tx1"/>
                </a:solidFill>
                <a:latin typeface="Twinkl Light" pitchFamily="2" charset="0"/>
              </a:rPr>
              <a:t>Nelson Mandela was the first black South African President. He spent 27 years in prison for trying to change things so that they were equal for both black and white people. Many people around the world thought he was a hero and respected him for his courage and wisdom in bringing people together and living in peace.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973" y="2311794"/>
            <a:ext cx="3078998" cy="4096569"/>
          </a:xfrm>
          <a:prstGeom prst="roundRect">
            <a:avLst>
              <a:gd name="adj" fmla="val 5291"/>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fade">
                                      <p:cBhvr>
                                        <p:cTn id="7" dur="500"/>
                                        <p:tgtEl>
                                          <p:spTgt spid="17411"/>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20"/>
          <p:cNvSpPr>
            <a:spLocks noGrp="1"/>
          </p:cNvSpPr>
          <p:nvPr>
            <p:ph type="title"/>
          </p:nvPr>
        </p:nvSpPr>
        <p:spPr>
          <a:xfrm>
            <a:off x="457200" y="479425"/>
            <a:ext cx="8220075" cy="993775"/>
          </a:xfrm>
        </p:spPr>
        <p:txBody>
          <a:bodyPr/>
          <a:lstStyle/>
          <a:p>
            <a:pPr algn="ctr" eaLnBrk="1" hangingPunct="1"/>
            <a:r>
              <a:rPr lang="en-GB" altLang="en-US" sz="3600" dirty="0">
                <a:solidFill>
                  <a:srgbClr val="009487"/>
                </a:solidFill>
                <a:cs typeface="Arial" panose="020B0604020202020204" pitchFamily="34" charset="0"/>
              </a:rPr>
              <a:t>Famous Black Men and Women</a:t>
            </a:r>
            <a:endParaRPr lang="en-GB" altLang="en-US" sz="3600" dirty="0">
              <a:solidFill>
                <a:srgbClr val="009487"/>
              </a:solidFill>
            </a:endParaRPr>
          </a:p>
        </p:txBody>
      </p:sp>
      <p:sp>
        <p:nvSpPr>
          <p:cNvPr id="3" name="Rounded Rectangle 2">
            <a:extLst/>
          </p:cNvPr>
          <p:cNvSpPr/>
          <p:nvPr/>
        </p:nvSpPr>
        <p:spPr>
          <a:xfrm>
            <a:off x="3468688" y="1816100"/>
            <a:ext cx="4919662" cy="3509963"/>
          </a:xfrm>
          <a:prstGeom prst="roundRect">
            <a:avLst>
              <a:gd name="adj" fmla="val 7216"/>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r>
              <a:rPr lang="en-GB" b="1" dirty="0">
                <a:solidFill>
                  <a:schemeClr val="tx1"/>
                </a:solidFill>
                <a:latin typeface="Twinkl Light" pitchFamily="2" charset="0"/>
              </a:rPr>
              <a:t>Alice Coachman</a:t>
            </a:r>
          </a:p>
          <a:p>
            <a:pPr algn="just" eaLnBrk="1" fontAlgn="auto" hangingPunct="1">
              <a:spcBef>
                <a:spcPts val="0"/>
              </a:spcBef>
              <a:spcAft>
                <a:spcPts val="0"/>
              </a:spcAft>
              <a:defRPr/>
            </a:pPr>
            <a:r>
              <a:rPr lang="en-GB" dirty="0">
                <a:solidFill>
                  <a:schemeClr val="tx1"/>
                </a:solidFill>
                <a:latin typeface="Twinkl Light" pitchFamily="2" charset="0"/>
              </a:rPr>
              <a:t>1923 - 2014</a:t>
            </a:r>
          </a:p>
          <a:p>
            <a:pPr algn="just" eaLnBrk="1" fontAlgn="auto" hangingPunct="1">
              <a:spcBef>
                <a:spcPts val="0"/>
              </a:spcBef>
              <a:spcAft>
                <a:spcPts val="0"/>
              </a:spcAft>
              <a:defRPr/>
            </a:pPr>
            <a:endParaRPr lang="en-GB" dirty="0">
              <a:solidFill>
                <a:schemeClr val="tx1"/>
              </a:solidFill>
              <a:latin typeface="Twinkl Light" pitchFamily="2" charset="0"/>
            </a:endParaRPr>
          </a:p>
          <a:p>
            <a:pPr algn="just" eaLnBrk="1" fontAlgn="auto" hangingPunct="1">
              <a:spcBef>
                <a:spcPts val="0"/>
              </a:spcBef>
              <a:spcAft>
                <a:spcPts val="0"/>
              </a:spcAft>
              <a:defRPr/>
            </a:pPr>
            <a:r>
              <a:rPr lang="en-GB" dirty="0">
                <a:solidFill>
                  <a:schemeClr val="tx1"/>
                </a:solidFill>
                <a:latin typeface="Twinkl Light" pitchFamily="2" charset="0"/>
              </a:rPr>
              <a:t>Alice Coachman was an African American athlete, who specialised in the high jump. In London in 1948, she became the first black woman to win an Olympic gold medal.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973" y="2116667"/>
            <a:ext cx="2894481" cy="4292599"/>
          </a:xfrm>
          <a:prstGeom prst="roundRect">
            <a:avLst>
              <a:gd name="adj" fmla="val 5291"/>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500"/>
                                        <p:tgtEl>
                                          <p:spTgt spid="1843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57026" y="3160214"/>
            <a:ext cx="3500814" cy="3238554"/>
          </a:xfrm>
          <a:prstGeom prst="roundRect">
            <a:avLst>
              <a:gd name="adj" fmla="val 5291"/>
            </a:avLst>
          </a:prstGeom>
        </p:spPr>
      </p:pic>
      <p:sp>
        <p:nvSpPr>
          <p:cNvPr id="19459" name="Title 20"/>
          <p:cNvSpPr>
            <a:spLocks noGrp="1"/>
          </p:cNvSpPr>
          <p:nvPr>
            <p:ph type="title"/>
          </p:nvPr>
        </p:nvSpPr>
        <p:spPr>
          <a:xfrm>
            <a:off x="457200" y="479425"/>
            <a:ext cx="8220075" cy="993775"/>
          </a:xfrm>
        </p:spPr>
        <p:txBody>
          <a:bodyPr/>
          <a:lstStyle/>
          <a:p>
            <a:pPr algn="ctr" eaLnBrk="1" hangingPunct="1"/>
            <a:r>
              <a:rPr lang="en-GB" altLang="en-US" sz="3600" dirty="0">
                <a:solidFill>
                  <a:srgbClr val="009487"/>
                </a:solidFill>
                <a:cs typeface="Arial" panose="020B0604020202020204" pitchFamily="34" charset="0"/>
              </a:rPr>
              <a:t>Famous Black Men and Women</a:t>
            </a:r>
            <a:endParaRPr lang="en-GB" altLang="en-US" sz="3600" dirty="0">
              <a:solidFill>
                <a:srgbClr val="009487"/>
              </a:solidFill>
            </a:endParaRPr>
          </a:p>
        </p:txBody>
      </p:sp>
      <p:sp>
        <p:nvSpPr>
          <p:cNvPr id="3" name="Rounded Rectangle 2">
            <a:extLst/>
          </p:cNvPr>
          <p:cNvSpPr/>
          <p:nvPr/>
        </p:nvSpPr>
        <p:spPr>
          <a:xfrm>
            <a:off x="2762250" y="1598613"/>
            <a:ext cx="5626100" cy="3171825"/>
          </a:xfrm>
          <a:prstGeom prst="roundRect">
            <a:avLst>
              <a:gd name="adj" fmla="val 7216"/>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r>
              <a:rPr lang="en-GB" b="1" dirty="0">
                <a:solidFill>
                  <a:schemeClr val="tx1"/>
                </a:solidFill>
                <a:latin typeface="Twinkl Light" pitchFamily="2" charset="0"/>
              </a:rPr>
              <a:t>Barack Obama</a:t>
            </a:r>
          </a:p>
          <a:p>
            <a:pPr algn="just" eaLnBrk="1" fontAlgn="auto" hangingPunct="1">
              <a:spcBef>
                <a:spcPts val="0"/>
              </a:spcBef>
              <a:spcAft>
                <a:spcPts val="0"/>
              </a:spcAft>
              <a:defRPr/>
            </a:pPr>
            <a:r>
              <a:rPr lang="en-GB" dirty="0">
                <a:solidFill>
                  <a:schemeClr val="tx1"/>
                </a:solidFill>
                <a:latin typeface="Twinkl Light" pitchFamily="2" charset="0"/>
              </a:rPr>
              <a:t>1961 – present day</a:t>
            </a:r>
          </a:p>
          <a:p>
            <a:pPr algn="just" eaLnBrk="1" fontAlgn="auto" hangingPunct="1">
              <a:spcBef>
                <a:spcPts val="0"/>
              </a:spcBef>
              <a:spcAft>
                <a:spcPts val="0"/>
              </a:spcAft>
              <a:defRPr/>
            </a:pPr>
            <a:endParaRPr lang="en-GB" dirty="0">
              <a:solidFill>
                <a:schemeClr val="tx1"/>
              </a:solidFill>
              <a:latin typeface="Twinkl Light" pitchFamily="2" charset="0"/>
            </a:endParaRPr>
          </a:p>
          <a:p>
            <a:pPr algn="just" eaLnBrk="1" fontAlgn="auto" hangingPunct="1">
              <a:spcBef>
                <a:spcPts val="0"/>
              </a:spcBef>
              <a:spcAft>
                <a:spcPts val="0"/>
              </a:spcAft>
              <a:defRPr/>
            </a:pPr>
            <a:r>
              <a:rPr lang="en-GB" dirty="0">
                <a:solidFill>
                  <a:schemeClr val="tx1"/>
                </a:solidFill>
                <a:latin typeface="Twinkl Light" pitchFamily="2" charset="0"/>
              </a:rPr>
              <a:t>Barack Obama was born in Hawaii on 4</a:t>
            </a:r>
            <a:r>
              <a:rPr lang="en-GB" baseline="30000" dirty="0">
                <a:solidFill>
                  <a:schemeClr val="tx1"/>
                </a:solidFill>
                <a:latin typeface="Twinkl Light" pitchFamily="2" charset="0"/>
              </a:rPr>
              <a:t>th</a:t>
            </a:r>
            <a:r>
              <a:rPr lang="en-GB" dirty="0">
                <a:solidFill>
                  <a:schemeClr val="tx1"/>
                </a:solidFill>
                <a:latin typeface="Twinkl Light" pitchFamily="2" charset="0"/>
              </a:rPr>
              <a:t> August 1961. His father is from Kenya and his mother is from Kansas. </a:t>
            </a:r>
          </a:p>
          <a:p>
            <a:pPr algn="just" eaLnBrk="1" fontAlgn="auto" hangingPunct="1">
              <a:spcBef>
                <a:spcPts val="0"/>
              </a:spcBef>
              <a:spcAft>
                <a:spcPts val="0"/>
              </a:spcAft>
              <a:defRPr/>
            </a:pPr>
            <a:endParaRPr lang="en-GB" dirty="0">
              <a:solidFill>
                <a:schemeClr val="tx1"/>
              </a:solidFill>
              <a:latin typeface="Twinkl Light" pitchFamily="2" charset="0"/>
            </a:endParaRPr>
          </a:p>
          <a:p>
            <a:pPr algn="just" eaLnBrk="1" fontAlgn="auto" hangingPunct="1">
              <a:spcBef>
                <a:spcPts val="0"/>
              </a:spcBef>
              <a:spcAft>
                <a:spcPts val="0"/>
              </a:spcAft>
              <a:defRPr/>
            </a:pPr>
            <a:r>
              <a:rPr lang="en-GB" dirty="0">
                <a:solidFill>
                  <a:schemeClr val="tx1"/>
                </a:solidFill>
                <a:latin typeface="Twinkl Light" pitchFamily="2" charset="0"/>
              </a:rPr>
              <a:t>On 4</a:t>
            </a:r>
            <a:r>
              <a:rPr lang="en-GB" baseline="30000" dirty="0">
                <a:solidFill>
                  <a:schemeClr val="tx1"/>
                </a:solidFill>
                <a:latin typeface="Twinkl Light" pitchFamily="2" charset="0"/>
              </a:rPr>
              <a:t>th</a:t>
            </a:r>
            <a:r>
              <a:rPr lang="en-GB" dirty="0">
                <a:solidFill>
                  <a:schemeClr val="tx1"/>
                </a:solidFill>
                <a:latin typeface="Twinkl Light" pitchFamily="2" charset="0"/>
              </a:rPr>
              <a:t> November 2008, he became the 44</a:t>
            </a:r>
            <a:r>
              <a:rPr lang="en-GB" baseline="30000" dirty="0">
                <a:solidFill>
                  <a:schemeClr val="tx1"/>
                </a:solidFill>
                <a:latin typeface="Twinkl Light" pitchFamily="2" charset="0"/>
              </a:rPr>
              <a:t>th</a:t>
            </a:r>
            <a:r>
              <a:rPr lang="en-GB" dirty="0">
                <a:solidFill>
                  <a:schemeClr val="tx1"/>
                </a:solidFill>
                <a:latin typeface="Twinkl Light" pitchFamily="2" charset="0"/>
              </a:rPr>
              <a:t>  American President. He is the first African-American president in the United States of America.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fade">
                                      <p:cBhvr>
                                        <p:cTn id="7" dur="500"/>
                                        <p:tgtEl>
                                          <p:spTgt spid="1945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973" y="3185145"/>
            <a:ext cx="2530617" cy="3231112"/>
          </a:xfrm>
          <a:prstGeom prst="roundRect">
            <a:avLst>
              <a:gd name="adj" fmla="val 5291"/>
            </a:avLst>
          </a:prstGeom>
        </p:spPr>
      </p:pic>
      <p:sp>
        <p:nvSpPr>
          <p:cNvPr id="20483" name="Title 20"/>
          <p:cNvSpPr>
            <a:spLocks noGrp="1"/>
          </p:cNvSpPr>
          <p:nvPr>
            <p:ph type="title"/>
          </p:nvPr>
        </p:nvSpPr>
        <p:spPr>
          <a:xfrm>
            <a:off x="457200" y="479425"/>
            <a:ext cx="8220075" cy="993775"/>
          </a:xfrm>
        </p:spPr>
        <p:txBody>
          <a:bodyPr/>
          <a:lstStyle/>
          <a:p>
            <a:pPr algn="ctr" eaLnBrk="1" hangingPunct="1"/>
            <a:r>
              <a:rPr lang="en-GB" altLang="en-US" sz="3600" dirty="0">
                <a:solidFill>
                  <a:srgbClr val="009487"/>
                </a:solidFill>
                <a:cs typeface="Arial" panose="020B0604020202020204" pitchFamily="34" charset="0"/>
              </a:rPr>
              <a:t>Famous Black Men and Women</a:t>
            </a:r>
            <a:endParaRPr lang="en-GB" altLang="en-US" sz="3600" dirty="0">
              <a:solidFill>
                <a:srgbClr val="009487"/>
              </a:solidFill>
            </a:endParaRPr>
          </a:p>
        </p:txBody>
      </p:sp>
      <p:sp>
        <p:nvSpPr>
          <p:cNvPr id="3" name="Rounded Rectangle 2">
            <a:extLst/>
          </p:cNvPr>
          <p:cNvSpPr/>
          <p:nvPr/>
        </p:nvSpPr>
        <p:spPr>
          <a:xfrm>
            <a:off x="2762250" y="1485900"/>
            <a:ext cx="5626100" cy="4302125"/>
          </a:xfrm>
          <a:prstGeom prst="roundRect">
            <a:avLst>
              <a:gd name="adj" fmla="val 7216"/>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r>
              <a:rPr lang="en-GB" b="1" dirty="0">
                <a:solidFill>
                  <a:schemeClr val="tx1"/>
                </a:solidFill>
                <a:latin typeface="Twinkl Light" pitchFamily="2" charset="0"/>
              </a:rPr>
              <a:t>Bishop Wilfred Wood </a:t>
            </a:r>
          </a:p>
          <a:p>
            <a:pPr algn="just" eaLnBrk="1" fontAlgn="auto" hangingPunct="1">
              <a:spcBef>
                <a:spcPts val="0"/>
              </a:spcBef>
              <a:spcAft>
                <a:spcPts val="0"/>
              </a:spcAft>
              <a:defRPr/>
            </a:pPr>
            <a:r>
              <a:rPr lang="en-GB" dirty="0">
                <a:solidFill>
                  <a:schemeClr val="tx1"/>
                </a:solidFill>
                <a:latin typeface="Twinkl Light" pitchFamily="2" charset="0"/>
              </a:rPr>
              <a:t>1936 – </a:t>
            </a:r>
            <a:r>
              <a:rPr lang="en-GB">
                <a:solidFill>
                  <a:schemeClr val="tx1"/>
                </a:solidFill>
                <a:latin typeface="Twinkl Light" pitchFamily="2" charset="0"/>
              </a:rPr>
              <a:t>present day</a:t>
            </a:r>
            <a:endParaRPr lang="en-GB" dirty="0">
              <a:solidFill>
                <a:schemeClr val="tx1"/>
              </a:solidFill>
              <a:latin typeface="Twinkl Light" pitchFamily="2" charset="0"/>
            </a:endParaRPr>
          </a:p>
          <a:p>
            <a:pPr algn="just" eaLnBrk="1" fontAlgn="auto" hangingPunct="1">
              <a:spcBef>
                <a:spcPts val="0"/>
              </a:spcBef>
              <a:spcAft>
                <a:spcPts val="0"/>
              </a:spcAft>
              <a:defRPr/>
            </a:pPr>
            <a:endParaRPr lang="en-GB" dirty="0">
              <a:solidFill>
                <a:schemeClr val="tx1"/>
              </a:solidFill>
              <a:latin typeface="Twinkl Light" pitchFamily="2" charset="0"/>
            </a:endParaRPr>
          </a:p>
          <a:p>
            <a:pPr algn="just" eaLnBrk="1" fontAlgn="auto" hangingPunct="1">
              <a:spcBef>
                <a:spcPts val="0"/>
              </a:spcBef>
              <a:spcAft>
                <a:spcPts val="0"/>
              </a:spcAft>
              <a:defRPr/>
            </a:pPr>
            <a:r>
              <a:rPr lang="en-GB" dirty="0">
                <a:solidFill>
                  <a:schemeClr val="tx1"/>
                </a:solidFill>
                <a:latin typeface="Twinkl Light" pitchFamily="2" charset="0"/>
              </a:rPr>
              <a:t>Wilfred Wood became the first black Bishop in the Church of England. He was Bishop of Croydon from 1985 to 2003. </a:t>
            </a:r>
          </a:p>
          <a:p>
            <a:pPr algn="just" eaLnBrk="1" fontAlgn="auto" hangingPunct="1">
              <a:spcBef>
                <a:spcPts val="0"/>
              </a:spcBef>
              <a:spcAft>
                <a:spcPts val="0"/>
              </a:spcAft>
              <a:defRPr/>
            </a:pPr>
            <a:endParaRPr lang="en-GB" dirty="0">
              <a:solidFill>
                <a:schemeClr val="tx1"/>
              </a:solidFill>
              <a:latin typeface="Twinkl Light" pitchFamily="2" charset="0"/>
            </a:endParaRPr>
          </a:p>
          <a:p>
            <a:pPr algn="just" eaLnBrk="1" fontAlgn="auto" hangingPunct="1">
              <a:spcBef>
                <a:spcPts val="0"/>
              </a:spcBef>
              <a:spcAft>
                <a:spcPts val="0"/>
              </a:spcAft>
              <a:defRPr/>
            </a:pPr>
            <a:r>
              <a:rPr lang="en-GB" dirty="0">
                <a:solidFill>
                  <a:schemeClr val="tx1"/>
                </a:solidFill>
                <a:latin typeface="Twinkl Light" pitchFamily="2" charset="0"/>
              </a:rPr>
              <a:t>In 2004, the British people voted him second in the 100 “Great Black Britons” list. </a:t>
            </a:r>
          </a:p>
          <a:p>
            <a:pPr algn="just" eaLnBrk="1" fontAlgn="auto" hangingPunct="1">
              <a:spcBef>
                <a:spcPts val="0"/>
              </a:spcBef>
              <a:spcAft>
                <a:spcPts val="0"/>
              </a:spcAft>
              <a:defRPr/>
            </a:pPr>
            <a:endParaRPr lang="en-GB" dirty="0">
              <a:solidFill>
                <a:schemeClr val="tx1"/>
              </a:solidFill>
              <a:latin typeface="Twinkl Light" pitchFamily="2" charset="0"/>
            </a:endParaRPr>
          </a:p>
          <a:p>
            <a:pPr algn="just" eaLnBrk="1" fontAlgn="auto" hangingPunct="1">
              <a:spcBef>
                <a:spcPts val="0"/>
              </a:spcBef>
              <a:spcAft>
                <a:spcPts val="0"/>
              </a:spcAft>
              <a:defRPr/>
            </a:pPr>
            <a:r>
              <a:rPr lang="en-GB" dirty="0">
                <a:solidFill>
                  <a:schemeClr val="tx1"/>
                </a:solidFill>
                <a:latin typeface="Twinkl Light" pitchFamily="2" charset="0"/>
              </a:rPr>
              <a:t>Bishop Wilfred Wood worked hard to help with the relationships between people of different races living in the United Kingdom.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483"/>
                                        </p:tgtEl>
                                        <p:attrNameLst>
                                          <p:attrName>style.visibility</p:attrName>
                                        </p:attrNameLst>
                                      </p:cBhvr>
                                      <p:to>
                                        <p:strVal val="visible"/>
                                      </p:to>
                                    </p:set>
                                    <p:animEffect transition="in" filter="fade">
                                      <p:cBhvr>
                                        <p:cTn id="7" dur="500"/>
                                        <p:tgtEl>
                                          <p:spTgt spid="2048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3"/>
          <p:cNvGrpSpPr>
            <a:grpSpLocks/>
          </p:cNvGrpSpPr>
          <p:nvPr/>
        </p:nvGrpSpPr>
        <p:grpSpPr bwMode="auto">
          <a:xfrm>
            <a:off x="461491" y="3797493"/>
            <a:ext cx="8227351" cy="2608070"/>
            <a:chOff x="-3916339" y="2462508"/>
            <a:chExt cx="12589426" cy="3990680"/>
          </a:xfrm>
        </p:grpSpPr>
        <p:pic>
          <p:nvPicPr>
            <p:cNvPr id="2150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5172" y="3184525"/>
              <a:ext cx="2559050" cy="3268663"/>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5880" y="2624139"/>
              <a:ext cx="2767012" cy="3829049"/>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bwMode="auto">
            <a:xfrm>
              <a:off x="-3916339" y="2462508"/>
              <a:ext cx="2690813" cy="3990384"/>
            </a:xfrm>
            <a:prstGeom prst="roundRect">
              <a:avLst>
                <a:gd name="adj" fmla="val 9072"/>
              </a:avLst>
            </a:prstGeom>
            <a:ln>
              <a:noFill/>
            </a:ln>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85925" y="2706688"/>
              <a:ext cx="2816225" cy="3746500"/>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03716" y="2613025"/>
              <a:ext cx="2690813" cy="3840163"/>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37836" y="2960689"/>
              <a:ext cx="2635251" cy="3492499"/>
            </a:xfrm>
            <a:prstGeom prst="roundRect">
              <a:avLst>
                <a:gd name="adj" fmla="val 8911"/>
              </a:avLst>
            </a:prstGeom>
            <a:ln>
              <a:noFill/>
            </a:ln>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0"/>
          <p:cNvSpPr>
            <a:spLocks noGrp="1"/>
          </p:cNvSpPr>
          <p:nvPr>
            <p:ph type="title"/>
          </p:nvPr>
        </p:nvSpPr>
        <p:spPr>
          <a:xfrm>
            <a:off x="457200" y="479425"/>
            <a:ext cx="8220075" cy="993775"/>
          </a:xfrm>
        </p:spPr>
        <p:txBody>
          <a:bodyPr/>
          <a:lstStyle/>
          <a:p>
            <a:pPr eaLnBrk="1" hangingPunct="1"/>
            <a:r>
              <a:rPr lang="en-GB" altLang="en-US" sz="3600" dirty="0">
                <a:solidFill>
                  <a:srgbClr val="009487"/>
                </a:solidFill>
                <a:cs typeface="Arial" panose="020B0604020202020204" pitchFamily="34" charset="0"/>
              </a:rPr>
              <a:t>What is Black History Month?</a:t>
            </a:r>
            <a:endParaRPr lang="en-GB" altLang="en-US" sz="3600" dirty="0">
              <a:solidFill>
                <a:srgbClr val="009487"/>
              </a:solidFill>
            </a:endParaRPr>
          </a:p>
        </p:txBody>
      </p:sp>
      <p:sp>
        <p:nvSpPr>
          <p:cNvPr id="9219" name="Content Placeholder 21"/>
          <p:cNvSpPr>
            <a:spLocks noGrp="1"/>
          </p:cNvSpPr>
          <p:nvPr>
            <p:ph idx="1"/>
          </p:nvPr>
        </p:nvSpPr>
        <p:spPr>
          <a:xfrm>
            <a:off x="755650" y="1514475"/>
            <a:ext cx="7632700" cy="766388"/>
          </a:xfrm>
        </p:spPr>
        <p:txBody>
          <a:bodyPr lIns="108000" tIns="108000" rIns="108000" bIns="108000"/>
          <a:lstStyle/>
          <a:p>
            <a:pPr eaLnBrk="1" hangingPunct="1"/>
            <a:r>
              <a:rPr lang="en-GB" altLang="en-US" dirty="0">
                <a:solidFill>
                  <a:schemeClr val="tx1"/>
                </a:solidFill>
                <a:latin typeface="Twinkl Light" pitchFamily="2" charset="0"/>
              </a:rPr>
              <a:t>Black History Month is a time set aside each year to celebrate the achievements of black men and women in the past and today.</a:t>
            </a:r>
          </a:p>
        </p:txBody>
      </p:sp>
      <p:grpSp>
        <p:nvGrpSpPr>
          <p:cNvPr id="2" name="Group 1"/>
          <p:cNvGrpSpPr/>
          <p:nvPr/>
        </p:nvGrpSpPr>
        <p:grpSpPr>
          <a:xfrm>
            <a:off x="1693863" y="2481263"/>
            <a:ext cx="5797598" cy="3443287"/>
            <a:chOff x="1693863" y="2481263"/>
            <a:chExt cx="5797598" cy="3443287"/>
          </a:xfrm>
        </p:grpSpPr>
        <p:pic>
          <p:nvPicPr>
            <p:cNvPr id="4" name="Picture 3">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358" t="-17317" r="-24028" b="26020"/>
            <a:stretch/>
          </p:blipFill>
          <p:spPr>
            <a:xfrm flipH="1">
              <a:off x="4995911" y="3429000"/>
              <a:ext cx="2495550" cy="2495550"/>
            </a:xfrm>
            <a:prstGeom prst="ellipse">
              <a:avLst/>
            </a:prstGeom>
            <a:solidFill>
              <a:srgbClr val="00853C"/>
            </a:solidFill>
          </p:spPr>
        </p:pic>
        <p:grpSp>
          <p:nvGrpSpPr>
            <p:cNvPr id="9222" name="Group 1"/>
            <p:cNvGrpSpPr>
              <a:grpSpLocks/>
            </p:cNvGrpSpPr>
            <p:nvPr/>
          </p:nvGrpSpPr>
          <p:grpSpPr bwMode="auto">
            <a:xfrm>
              <a:off x="1693863" y="2481263"/>
              <a:ext cx="2497137" cy="2495550"/>
              <a:chOff x="1693333" y="2480733"/>
              <a:chExt cx="2497667" cy="2496081"/>
            </a:xfrm>
          </p:grpSpPr>
          <p:pic>
            <p:nvPicPr>
              <p:cNvPr id="5" name="Picture 4">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752" t="-14483" r="1607" b="18322"/>
              <a:stretch/>
            </p:blipFill>
            <p:spPr>
              <a:xfrm>
                <a:off x="1694043" y="2481264"/>
                <a:ext cx="2486025" cy="2495550"/>
              </a:xfrm>
              <a:prstGeom prst="ellipse">
                <a:avLst/>
              </a:prstGeom>
              <a:solidFill>
                <a:srgbClr val="F64444"/>
              </a:solidFill>
            </p:spPr>
          </p:pic>
          <p:pic>
            <p:nvPicPr>
              <p:cNvPr id="7"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6918" t="-13028" r="-8963" b="15146"/>
              <a:stretch/>
            </p:blipFill>
            <p:spPr bwMode="auto">
              <a:xfrm>
                <a:off x="1693333" y="2480733"/>
                <a:ext cx="2497667" cy="2480734"/>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9221"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95725" y="2762250"/>
            <a:ext cx="1589088" cy="306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37" presetClass="entr" presetSubtype="0" fill="hold" nodeType="afterEffect">
                                  <p:stCondLst>
                                    <p:cond delay="0"/>
                                  </p:stCondLst>
                                  <p:childTnLst>
                                    <p:set>
                                      <p:cBhvr>
                                        <p:cTn id="16" dur="1" fill="hold">
                                          <p:stCondLst>
                                            <p:cond delay="0"/>
                                          </p:stCondLst>
                                        </p:cTn>
                                        <p:tgtEl>
                                          <p:spTgt spid="9221"/>
                                        </p:tgtEl>
                                        <p:attrNameLst>
                                          <p:attrName>style.visibility</p:attrName>
                                        </p:attrNameLst>
                                      </p:cBhvr>
                                      <p:to>
                                        <p:strVal val="visible"/>
                                      </p:to>
                                    </p:set>
                                    <p:animEffect transition="in" filter="fade">
                                      <p:cBhvr>
                                        <p:cTn id="17" dur="750"/>
                                        <p:tgtEl>
                                          <p:spTgt spid="9221"/>
                                        </p:tgtEl>
                                      </p:cBhvr>
                                    </p:animEffect>
                                    <p:anim calcmode="lin" valueType="num">
                                      <p:cBhvr>
                                        <p:cTn id="18" dur="750" fill="hold"/>
                                        <p:tgtEl>
                                          <p:spTgt spid="9221"/>
                                        </p:tgtEl>
                                        <p:attrNameLst>
                                          <p:attrName>ppt_x</p:attrName>
                                        </p:attrNameLst>
                                      </p:cBhvr>
                                      <p:tavLst>
                                        <p:tav tm="0">
                                          <p:val>
                                            <p:strVal val="#ppt_x"/>
                                          </p:val>
                                        </p:tav>
                                        <p:tav tm="100000">
                                          <p:val>
                                            <p:strVal val="#ppt_x"/>
                                          </p:val>
                                        </p:tav>
                                      </p:tavLst>
                                    </p:anim>
                                    <p:anim calcmode="lin" valueType="num">
                                      <p:cBhvr>
                                        <p:cTn id="19" dur="675" decel="100000" fill="hold"/>
                                        <p:tgtEl>
                                          <p:spTgt spid="9221"/>
                                        </p:tgtEl>
                                        <p:attrNameLst>
                                          <p:attrName>ppt_y</p:attrName>
                                        </p:attrNameLst>
                                      </p:cBhvr>
                                      <p:tavLst>
                                        <p:tav tm="0">
                                          <p:val>
                                            <p:strVal val="#ppt_y+1"/>
                                          </p:val>
                                        </p:tav>
                                        <p:tav tm="100000">
                                          <p:val>
                                            <p:strVal val="#ppt_y-.03"/>
                                          </p:val>
                                        </p:tav>
                                      </p:tavLst>
                                    </p:anim>
                                    <p:anim calcmode="lin" valueType="num">
                                      <p:cBhvr>
                                        <p:cTn id="20" dur="75" accel="100000" fill="hold">
                                          <p:stCondLst>
                                            <p:cond delay="675"/>
                                          </p:stCondLst>
                                        </p:cTn>
                                        <p:tgtEl>
                                          <p:spTgt spid="9221"/>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219">
                                            <p:txEl>
                                              <p:pRg st="0" end="0"/>
                                            </p:txEl>
                                          </p:spTgt>
                                        </p:tgtEl>
                                        <p:attrNameLst>
                                          <p:attrName>style.visibility</p:attrName>
                                        </p:attrNameLst>
                                      </p:cBhvr>
                                      <p:to>
                                        <p:strVal val="visible"/>
                                      </p:to>
                                    </p:set>
                                    <p:animEffect transition="in" filter="fade">
                                      <p:cBhvr>
                                        <p:cTn id="25" dur="500"/>
                                        <p:tgtEl>
                                          <p:spTgt spid="92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P spid="921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0"/>
          <p:cNvSpPr>
            <a:spLocks noGrp="1"/>
          </p:cNvSpPr>
          <p:nvPr>
            <p:ph type="title"/>
          </p:nvPr>
        </p:nvSpPr>
        <p:spPr>
          <a:xfrm>
            <a:off x="457200" y="479425"/>
            <a:ext cx="8220075" cy="993775"/>
          </a:xfrm>
        </p:spPr>
        <p:txBody>
          <a:bodyPr/>
          <a:lstStyle/>
          <a:p>
            <a:pPr algn="ctr" eaLnBrk="1" hangingPunct="1"/>
            <a:r>
              <a:rPr lang="en-GB" altLang="en-US" sz="3200" dirty="0">
                <a:solidFill>
                  <a:srgbClr val="009487"/>
                </a:solidFill>
                <a:cs typeface="Arial" panose="020B0604020202020204" pitchFamily="34" charset="0"/>
              </a:rPr>
              <a:t>Why Do We Have Black History Month?</a:t>
            </a:r>
          </a:p>
        </p:txBody>
      </p:sp>
      <p:sp>
        <p:nvSpPr>
          <p:cNvPr id="10243" name="Content Placeholder 21"/>
          <p:cNvSpPr>
            <a:spLocks noGrp="1"/>
          </p:cNvSpPr>
          <p:nvPr>
            <p:ph idx="1"/>
          </p:nvPr>
        </p:nvSpPr>
        <p:spPr>
          <a:xfrm>
            <a:off x="755650" y="1514475"/>
            <a:ext cx="7632700" cy="2831494"/>
          </a:xfrm>
        </p:spPr>
        <p:txBody>
          <a:bodyPr lIns="108000" tIns="108000" rIns="108000" bIns="108000"/>
          <a:lstStyle/>
          <a:p>
            <a:pPr eaLnBrk="1" hangingPunct="1">
              <a:spcBef>
                <a:spcPct val="0"/>
              </a:spcBef>
            </a:pPr>
            <a:r>
              <a:rPr lang="en-GB" altLang="en-US" dirty="0">
                <a:solidFill>
                  <a:schemeClr val="tx1"/>
                </a:solidFill>
                <a:latin typeface="Twinkl Light" pitchFamily="2" charset="0"/>
              </a:rPr>
              <a:t>Why do you think we have Black History month? </a:t>
            </a:r>
          </a:p>
          <a:p>
            <a:pPr eaLnBrk="1" hangingPunct="1">
              <a:spcBef>
                <a:spcPct val="0"/>
              </a:spcBef>
            </a:pPr>
            <a:endParaRPr lang="en-GB" altLang="en-US" dirty="0">
              <a:solidFill>
                <a:schemeClr val="tx1"/>
              </a:solidFill>
              <a:latin typeface="Twinkl Light" pitchFamily="2" charset="0"/>
            </a:endParaRPr>
          </a:p>
          <a:p>
            <a:pPr eaLnBrk="1" hangingPunct="1">
              <a:spcBef>
                <a:spcPct val="0"/>
              </a:spcBef>
            </a:pPr>
            <a:r>
              <a:rPr lang="en-GB" altLang="en-US" dirty="0">
                <a:solidFill>
                  <a:schemeClr val="tx1"/>
                </a:solidFill>
                <a:latin typeface="Twinkl Light" pitchFamily="2" charset="0"/>
              </a:rPr>
              <a:t>Black people have not always been treated equally simply because of the colour of their skin.</a:t>
            </a:r>
          </a:p>
          <a:p>
            <a:pPr eaLnBrk="1" hangingPunct="1">
              <a:spcBef>
                <a:spcPct val="0"/>
              </a:spcBef>
            </a:pPr>
            <a:endParaRPr lang="en-GB" altLang="en-US" dirty="0">
              <a:solidFill>
                <a:schemeClr val="tx1"/>
              </a:solidFill>
              <a:latin typeface="Twinkl Light" pitchFamily="2" charset="0"/>
            </a:endParaRPr>
          </a:p>
          <a:p>
            <a:pPr eaLnBrk="1" hangingPunct="1">
              <a:spcBef>
                <a:spcPct val="0"/>
              </a:spcBef>
            </a:pPr>
            <a:r>
              <a:rPr lang="en-GB" altLang="en-US" dirty="0">
                <a:solidFill>
                  <a:schemeClr val="tx1"/>
                </a:solidFill>
                <a:latin typeface="Twinkl Light" pitchFamily="2" charset="0"/>
              </a:rPr>
              <a:t>Do you know of any examples or stories of when black people have been treated unfairly in the past?</a:t>
            </a:r>
          </a:p>
          <a:p>
            <a:pPr eaLnBrk="1" hangingPunct="1">
              <a:spcBef>
                <a:spcPct val="0"/>
              </a:spcBef>
            </a:pPr>
            <a:endParaRPr lang="en-GB" altLang="en-US" dirty="0">
              <a:solidFill>
                <a:schemeClr val="tx1"/>
              </a:solidFill>
              <a:latin typeface="Twinkl Light" pitchFamily="2" charset="0"/>
            </a:endParaRPr>
          </a:p>
          <a:p>
            <a:pPr eaLnBrk="1" hangingPunct="1">
              <a:spcBef>
                <a:spcPct val="0"/>
              </a:spcBef>
            </a:pPr>
            <a:r>
              <a:rPr lang="en-GB" altLang="en-US" dirty="0">
                <a:solidFill>
                  <a:schemeClr val="tx1"/>
                </a:solidFill>
                <a:latin typeface="Twinkl Light" pitchFamily="2" charset="0"/>
              </a:rPr>
              <a:t>One example is that in America, black and white people had to sit in different seats on a bus or public places like the cinema.</a:t>
            </a:r>
          </a:p>
        </p:txBody>
      </p:sp>
      <p:pic>
        <p:nvPicPr>
          <p:cNvPr id="2" name="Picture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100620" y="4454686"/>
            <a:ext cx="2882924" cy="20385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fade">
                                      <p:cBhvr>
                                        <p:cTn id="7" dur="500"/>
                                        <p:tgtEl>
                                          <p:spTgt spid="102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43">
                                            <p:txEl>
                                              <p:pRg st="2" end="2"/>
                                            </p:txEl>
                                          </p:spTgt>
                                        </p:tgtEl>
                                        <p:attrNameLst>
                                          <p:attrName>style.visibility</p:attrName>
                                        </p:attrNameLst>
                                      </p:cBhvr>
                                      <p:to>
                                        <p:strVal val="visible"/>
                                      </p:to>
                                    </p:set>
                                    <p:animEffect transition="in" filter="fade">
                                      <p:cBhvr>
                                        <p:cTn id="12" dur="500"/>
                                        <p:tgtEl>
                                          <p:spTgt spid="1024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243">
                                            <p:txEl>
                                              <p:pRg st="4" end="4"/>
                                            </p:txEl>
                                          </p:spTgt>
                                        </p:tgtEl>
                                        <p:attrNameLst>
                                          <p:attrName>style.visibility</p:attrName>
                                        </p:attrNameLst>
                                      </p:cBhvr>
                                      <p:to>
                                        <p:strVal val="visible"/>
                                      </p:to>
                                    </p:set>
                                    <p:animEffect transition="in" filter="fade">
                                      <p:cBhvr>
                                        <p:cTn id="17" dur="500"/>
                                        <p:tgtEl>
                                          <p:spTgt spid="1024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243">
                                            <p:txEl>
                                              <p:pRg st="6" end="6"/>
                                            </p:txEl>
                                          </p:spTgt>
                                        </p:tgtEl>
                                        <p:attrNameLst>
                                          <p:attrName>style.visibility</p:attrName>
                                        </p:attrNameLst>
                                      </p:cBhvr>
                                      <p:to>
                                        <p:strVal val="visible"/>
                                      </p:to>
                                    </p:set>
                                    <p:animEffect transition="in" filter="fade">
                                      <p:cBhvr>
                                        <p:cTn id="22" dur="500"/>
                                        <p:tgtEl>
                                          <p:spTgt spid="1024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0"/>
          <p:cNvSpPr>
            <a:spLocks noGrp="1"/>
          </p:cNvSpPr>
          <p:nvPr>
            <p:ph type="title"/>
          </p:nvPr>
        </p:nvSpPr>
        <p:spPr>
          <a:xfrm>
            <a:off x="457200" y="479425"/>
            <a:ext cx="8220075" cy="993775"/>
          </a:xfrm>
        </p:spPr>
        <p:txBody>
          <a:bodyPr/>
          <a:lstStyle/>
          <a:p>
            <a:pPr algn="ctr" eaLnBrk="1" hangingPunct="1"/>
            <a:r>
              <a:rPr lang="en-GB" altLang="en-US" sz="3200" dirty="0">
                <a:solidFill>
                  <a:srgbClr val="009487"/>
                </a:solidFill>
                <a:cs typeface="Arial" panose="020B0604020202020204" pitchFamily="34" charset="0"/>
              </a:rPr>
              <a:t>Why Do We Have Black History Month?</a:t>
            </a:r>
          </a:p>
        </p:txBody>
      </p:sp>
      <p:sp>
        <p:nvSpPr>
          <p:cNvPr id="10243" name="Content Placeholder 21"/>
          <p:cNvSpPr>
            <a:spLocks noGrp="1"/>
          </p:cNvSpPr>
          <p:nvPr>
            <p:ph idx="1"/>
          </p:nvPr>
        </p:nvSpPr>
        <p:spPr>
          <a:xfrm>
            <a:off x="755650" y="1514475"/>
            <a:ext cx="7632700" cy="4578350"/>
          </a:xfrm>
        </p:spPr>
        <p:txBody>
          <a:bodyPr lIns="108000" tIns="108000" rIns="108000" bIns="108000"/>
          <a:lstStyle/>
          <a:p>
            <a:pPr eaLnBrk="1" hangingPunct="1">
              <a:spcBef>
                <a:spcPct val="0"/>
              </a:spcBef>
            </a:pPr>
            <a:r>
              <a:rPr lang="en-GB" altLang="en-US" dirty="0">
                <a:latin typeface="Twinkl Light" pitchFamily="2" charset="0"/>
              </a:rPr>
              <a:t>Lots of people knew that this was wrong and wanted things to change. </a:t>
            </a:r>
          </a:p>
          <a:p>
            <a:pPr eaLnBrk="1" hangingPunct="1">
              <a:spcBef>
                <a:spcPct val="0"/>
              </a:spcBef>
            </a:pPr>
            <a:endParaRPr lang="en-GB" altLang="en-US" dirty="0">
              <a:latin typeface="Twinkl Light" pitchFamily="2" charset="0"/>
            </a:endParaRPr>
          </a:p>
          <a:p>
            <a:pPr eaLnBrk="1" hangingPunct="1">
              <a:spcBef>
                <a:spcPct val="0"/>
              </a:spcBef>
            </a:pPr>
            <a:r>
              <a:rPr lang="en-GB" altLang="en-US" dirty="0">
                <a:latin typeface="Twinkl Light" pitchFamily="2" charset="0"/>
              </a:rPr>
              <a:t>In 1926, in America, a man called Carter G. Woodson </a:t>
            </a:r>
          </a:p>
          <a:p>
            <a:pPr eaLnBrk="1" hangingPunct="1">
              <a:spcBef>
                <a:spcPct val="0"/>
              </a:spcBef>
            </a:pPr>
            <a:r>
              <a:rPr lang="en-GB" altLang="en-US" dirty="0">
                <a:latin typeface="Twinkl Light" pitchFamily="2" charset="0"/>
              </a:rPr>
              <a:t>introduced a “Negro History Week,” which later turned </a:t>
            </a:r>
          </a:p>
          <a:p>
            <a:pPr eaLnBrk="1" hangingPunct="1">
              <a:spcBef>
                <a:spcPct val="0"/>
              </a:spcBef>
            </a:pPr>
            <a:r>
              <a:rPr lang="en-GB" altLang="en-US" dirty="0">
                <a:latin typeface="Twinkl Light" pitchFamily="2" charset="0"/>
              </a:rPr>
              <a:t>into Black History Month.</a:t>
            </a:r>
          </a:p>
          <a:p>
            <a:pPr eaLnBrk="1" hangingPunct="1">
              <a:spcBef>
                <a:spcPct val="0"/>
              </a:spcBef>
            </a:pPr>
            <a:endParaRPr lang="en-GB" altLang="en-US" dirty="0">
              <a:latin typeface="Twinkl Light" pitchFamily="2" charset="0"/>
            </a:endParaRPr>
          </a:p>
          <a:p>
            <a:pPr eaLnBrk="1" hangingPunct="1">
              <a:spcBef>
                <a:spcPct val="0"/>
              </a:spcBef>
            </a:pPr>
            <a:r>
              <a:rPr lang="en-GB" altLang="en-US" dirty="0">
                <a:latin typeface="Twinkl Light" pitchFamily="2" charset="0"/>
              </a:rPr>
              <a:t>In 1987, the first Black History Month took place in the UK. </a:t>
            </a:r>
          </a:p>
          <a:p>
            <a:pPr eaLnBrk="1" hangingPunct="1">
              <a:spcBef>
                <a:spcPct val="0"/>
              </a:spcBef>
            </a:pPr>
            <a:endParaRPr lang="en-GB" altLang="en-US" dirty="0">
              <a:latin typeface="Twinkl Light" pitchFamily="2" charset="0"/>
            </a:endParaRPr>
          </a:p>
          <a:p>
            <a:pPr eaLnBrk="1" hangingPunct="1">
              <a:spcBef>
                <a:spcPct val="0"/>
              </a:spcBef>
            </a:pPr>
            <a:r>
              <a:rPr lang="en-GB" altLang="en-US" dirty="0">
                <a:latin typeface="Twinkl Light" pitchFamily="2" charset="0"/>
              </a:rPr>
              <a:t>How do you think this made black people feel?</a:t>
            </a:r>
          </a:p>
        </p:txBody>
      </p:sp>
      <p:pic>
        <p:nvPicPr>
          <p:cNvPr id="4" name="Picture 3">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15958"/>
          <a:stretch/>
        </p:blipFill>
        <p:spPr>
          <a:xfrm>
            <a:off x="6353477" y="3900933"/>
            <a:ext cx="2336800" cy="2508250"/>
          </a:xfrm>
          <a:prstGeom prst="roundRect">
            <a:avLst>
              <a:gd name="adj" fmla="val 6060"/>
            </a:avLst>
          </a:prstGeom>
        </p:spPr>
      </p:pic>
      <p:sp>
        <p:nvSpPr>
          <p:cNvPr id="10245" name="TextBox 3"/>
          <p:cNvSpPr txBox="1">
            <a:spLocks noChangeArrowheads="1"/>
          </p:cNvSpPr>
          <p:nvPr/>
        </p:nvSpPr>
        <p:spPr bwMode="auto">
          <a:xfrm>
            <a:off x="4835525" y="5875338"/>
            <a:ext cx="23955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1600" dirty="0">
                <a:solidFill>
                  <a:schemeClr val="tx1"/>
                </a:solidFill>
                <a:latin typeface="Twinkl Light" pitchFamily="2" charset="0"/>
              </a:rPr>
              <a:t>Carter G. Woodson</a:t>
            </a:r>
          </a:p>
        </p:txBody>
      </p:sp>
    </p:spTree>
    <p:extLst>
      <p:ext uri="{BB962C8B-B14F-4D97-AF65-F5344CB8AC3E}">
        <p14:creationId xmlns:p14="http://schemas.microsoft.com/office/powerpoint/2010/main" val="1168911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0242"/>
                                        </p:tgtEl>
                                        <p:attrNameLst>
                                          <p:attrName>style.visibility</p:attrName>
                                        </p:attrNameLst>
                                      </p:cBhvr>
                                      <p:to>
                                        <p:strVal val="visible"/>
                                      </p:to>
                                    </p:set>
                                    <p:animEffect transition="in" filter="fade">
                                      <p:cBhvr>
                                        <p:cTn id="9" dur="500"/>
                                        <p:tgtEl>
                                          <p:spTgt spid="10242"/>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0243">
                                            <p:txEl>
                                              <p:pRg st="0" end="0"/>
                                            </p:txEl>
                                          </p:spTgt>
                                        </p:tgtEl>
                                        <p:attrNameLst>
                                          <p:attrName>style.visibility</p:attrName>
                                        </p:attrNameLst>
                                      </p:cBhvr>
                                      <p:to>
                                        <p:strVal val="visible"/>
                                      </p:to>
                                    </p:set>
                                    <p:animEffect transition="in" filter="fade">
                                      <p:cBhvr>
                                        <p:cTn id="13" dur="500"/>
                                        <p:tgtEl>
                                          <p:spTgt spid="10243">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0243">
                                            <p:txEl>
                                              <p:pRg st="2" end="2"/>
                                            </p:txEl>
                                          </p:spTgt>
                                        </p:tgtEl>
                                        <p:attrNameLst>
                                          <p:attrName>style.visibility</p:attrName>
                                        </p:attrNameLst>
                                      </p:cBhvr>
                                      <p:to>
                                        <p:strVal val="visible"/>
                                      </p:to>
                                    </p:set>
                                    <p:animEffect transition="in" filter="fade">
                                      <p:cBhvr>
                                        <p:cTn id="17" dur="500"/>
                                        <p:tgtEl>
                                          <p:spTgt spid="10243">
                                            <p:txEl>
                                              <p:pRg st="2" end="2"/>
                                            </p:txEl>
                                          </p:spTgt>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10243">
                                            <p:txEl>
                                              <p:pRg st="3" end="3"/>
                                            </p:txEl>
                                          </p:spTgt>
                                        </p:tgtEl>
                                        <p:attrNameLst>
                                          <p:attrName>style.visibility</p:attrName>
                                        </p:attrNameLst>
                                      </p:cBhvr>
                                      <p:to>
                                        <p:strVal val="visible"/>
                                      </p:to>
                                    </p:set>
                                    <p:animEffect transition="in" filter="fade">
                                      <p:cBhvr>
                                        <p:cTn id="21" dur="500"/>
                                        <p:tgtEl>
                                          <p:spTgt spid="10243">
                                            <p:txEl>
                                              <p:pRg st="3" end="3"/>
                                            </p:txEl>
                                          </p:spTgt>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0243">
                                            <p:txEl>
                                              <p:pRg st="4" end="4"/>
                                            </p:txEl>
                                          </p:spTgt>
                                        </p:tgtEl>
                                        <p:attrNameLst>
                                          <p:attrName>style.visibility</p:attrName>
                                        </p:attrNameLst>
                                      </p:cBhvr>
                                      <p:to>
                                        <p:strVal val="visible"/>
                                      </p:to>
                                    </p:set>
                                    <p:animEffect transition="in" filter="fade">
                                      <p:cBhvr>
                                        <p:cTn id="25" dur="500"/>
                                        <p:tgtEl>
                                          <p:spTgt spid="10243">
                                            <p:txEl>
                                              <p:pRg st="4" end="4"/>
                                            </p:txEl>
                                          </p:spTgt>
                                        </p:tgtEl>
                                      </p:cBhvr>
                                    </p:animEffect>
                                  </p:childTnLst>
                                </p:cTn>
                              </p:par>
                            </p:childTnLst>
                          </p:cTn>
                        </p:par>
                        <p:par>
                          <p:cTn id="26" fill="hold">
                            <p:stCondLst>
                              <p:cond delay="2500"/>
                            </p:stCondLst>
                            <p:childTnLst>
                              <p:par>
                                <p:cTn id="27" presetID="10" presetClass="entr" presetSubtype="0" fill="hold" grpId="0" nodeType="afterEffect">
                                  <p:stCondLst>
                                    <p:cond delay="0"/>
                                  </p:stCondLst>
                                  <p:childTnLst>
                                    <p:set>
                                      <p:cBhvr>
                                        <p:cTn id="28" dur="1" fill="hold">
                                          <p:stCondLst>
                                            <p:cond delay="0"/>
                                          </p:stCondLst>
                                        </p:cTn>
                                        <p:tgtEl>
                                          <p:spTgt spid="10243">
                                            <p:txEl>
                                              <p:pRg st="6" end="6"/>
                                            </p:txEl>
                                          </p:spTgt>
                                        </p:tgtEl>
                                        <p:attrNameLst>
                                          <p:attrName>style.visibility</p:attrName>
                                        </p:attrNameLst>
                                      </p:cBhvr>
                                      <p:to>
                                        <p:strVal val="visible"/>
                                      </p:to>
                                    </p:set>
                                    <p:animEffect transition="in" filter="fade">
                                      <p:cBhvr>
                                        <p:cTn id="29" dur="500"/>
                                        <p:tgtEl>
                                          <p:spTgt spid="10243">
                                            <p:txEl>
                                              <p:pRg st="6" end="6"/>
                                            </p:txEl>
                                          </p:spTgt>
                                        </p:tgtEl>
                                      </p:cBhvr>
                                    </p:animEffect>
                                  </p:childTnLst>
                                </p:cTn>
                              </p:par>
                            </p:childTnLst>
                          </p:cTn>
                        </p:par>
                        <p:par>
                          <p:cTn id="30" fill="hold">
                            <p:stCondLst>
                              <p:cond delay="3000"/>
                            </p:stCondLst>
                            <p:childTnLst>
                              <p:par>
                                <p:cTn id="31" presetID="10" presetClass="entr" presetSubtype="0" fill="hold" grpId="0" nodeType="afterEffect">
                                  <p:stCondLst>
                                    <p:cond delay="0"/>
                                  </p:stCondLst>
                                  <p:childTnLst>
                                    <p:set>
                                      <p:cBhvr>
                                        <p:cTn id="32" dur="1" fill="hold">
                                          <p:stCondLst>
                                            <p:cond delay="0"/>
                                          </p:stCondLst>
                                        </p:cTn>
                                        <p:tgtEl>
                                          <p:spTgt spid="10243">
                                            <p:txEl>
                                              <p:pRg st="8" end="8"/>
                                            </p:txEl>
                                          </p:spTgt>
                                        </p:tgtEl>
                                        <p:attrNameLst>
                                          <p:attrName>style.visibility</p:attrName>
                                        </p:attrNameLst>
                                      </p:cBhvr>
                                      <p:to>
                                        <p:strVal val="visible"/>
                                      </p:to>
                                    </p:set>
                                    <p:animEffect transition="in" filter="fade">
                                      <p:cBhvr>
                                        <p:cTn id="33" dur="500"/>
                                        <p:tgtEl>
                                          <p:spTgt spid="1024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P spid="1024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0"/>
          <p:cNvSpPr>
            <a:spLocks noGrp="1"/>
          </p:cNvSpPr>
          <p:nvPr>
            <p:ph type="title"/>
          </p:nvPr>
        </p:nvSpPr>
        <p:spPr>
          <a:xfrm>
            <a:off x="457200" y="479425"/>
            <a:ext cx="8220075" cy="993775"/>
          </a:xfrm>
        </p:spPr>
        <p:txBody>
          <a:bodyPr/>
          <a:lstStyle/>
          <a:p>
            <a:pPr algn="ctr" eaLnBrk="1" hangingPunct="1"/>
            <a:r>
              <a:rPr lang="en-GB" altLang="en-US" sz="3200" dirty="0">
                <a:solidFill>
                  <a:srgbClr val="009487"/>
                </a:solidFill>
                <a:cs typeface="Arial" panose="020B0604020202020204" pitchFamily="34" charset="0"/>
              </a:rPr>
              <a:t>When is Black History Month?</a:t>
            </a:r>
          </a:p>
        </p:txBody>
      </p:sp>
      <p:sp>
        <p:nvSpPr>
          <p:cNvPr id="11267" name="Content Placeholder 21"/>
          <p:cNvSpPr>
            <a:spLocks noGrp="1"/>
          </p:cNvSpPr>
          <p:nvPr>
            <p:ph idx="1"/>
          </p:nvPr>
        </p:nvSpPr>
        <p:spPr>
          <a:xfrm>
            <a:off x="755650" y="1927225"/>
            <a:ext cx="2854325" cy="3681413"/>
          </a:xfrm>
        </p:spPr>
        <p:txBody>
          <a:bodyPr lIns="108000" tIns="108000" rIns="108000" bIns="108000"/>
          <a:lstStyle/>
          <a:p>
            <a:pPr eaLnBrk="1" hangingPunct="1">
              <a:spcBef>
                <a:spcPct val="0"/>
              </a:spcBef>
            </a:pPr>
            <a:r>
              <a:rPr lang="en-GB" altLang="en-US" dirty="0">
                <a:solidFill>
                  <a:schemeClr val="tx1"/>
                </a:solidFill>
                <a:latin typeface="Twinkl Light" pitchFamily="2" charset="0"/>
              </a:rPr>
              <a:t>Black History Month takes place annually in October in the UK and in February in America. </a:t>
            </a:r>
          </a:p>
          <a:p>
            <a:pPr eaLnBrk="1" hangingPunct="1">
              <a:spcBef>
                <a:spcPct val="0"/>
              </a:spcBef>
            </a:pPr>
            <a:endParaRPr lang="en-GB" altLang="en-US" dirty="0">
              <a:solidFill>
                <a:schemeClr val="tx1"/>
              </a:solidFill>
              <a:latin typeface="Twinkl Light" pitchFamily="2" charset="0"/>
            </a:endParaRPr>
          </a:p>
          <a:p>
            <a:pPr eaLnBrk="1" hangingPunct="1">
              <a:spcBef>
                <a:spcPct val="0"/>
              </a:spcBef>
            </a:pPr>
            <a:r>
              <a:rPr lang="en-GB" altLang="en-US" dirty="0">
                <a:solidFill>
                  <a:schemeClr val="tx1"/>
                </a:solidFill>
                <a:latin typeface="Twinkl Light" pitchFamily="2" charset="0"/>
              </a:rPr>
              <a:t>There is a different theme each year. The theme for 2019 is ‘Black Migrations’ and different events are planned to take place throughout the month. </a:t>
            </a:r>
          </a:p>
        </p:txBody>
      </p:sp>
      <p:pic>
        <p:nvPicPr>
          <p:cNvPr id="6" name="Picture 5">
            <a:extLst/>
          </p:cNvPr>
          <p:cNvPicPr>
            <a:picLocks noChangeAspect="1"/>
          </p:cNvPicPr>
          <p:nvPr/>
        </p:nvPicPr>
        <p:blipFill>
          <a:blip r:embed="rId2"/>
          <a:stretch>
            <a:fillRect/>
          </a:stretch>
        </p:blipFill>
        <p:spPr>
          <a:xfrm>
            <a:off x="3889375" y="1927225"/>
            <a:ext cx="4498975" cy="3213100"/>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animEffect transition="in" filter="fade">
                                      <p:cBhvr>
                                        <p:cTn id="11" dur="500"/>
                                        <p:tgtEl>
                                          <p:spTgt spid="11267">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animEffect transition="in" filter="fade">
                                      <p:cBhvr>
                                        <p:cTn id="15" dur="500"/>
                                        <p:tgtEl>
                                          <p:spTgt spid="11267">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126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0"/>
          <p:cNvSpPr>
            <a:spLocks noGrp="1"/>
          </p:cNvSpPr>
          <p:nvPr>
            <p:ph type="title"/>
          </p:nvPr>
        </p:nvSpPr>
        <p:spPr>
          <a:xfrm>
            <a:off x="457200" y="479425"/>
            <a:ext cx="8220075" cy="993775"/>
          </a:xfrm>
        </p:spPr>
        <p:txBody>
          <a:bodyPr/>
          <a:lstStyle/>
          <a:p>
            <a:pPr algn="ctr" eaLnBrk="1" hangingPunct="1"/>
            <a:r>
              <a:rPr lang="en-GB" altLang="en-US" sz="3200" dirty="0">
                <a:solidFill>
                  <a:srgbClr val="009487"/>
                </a:solidFill>
                <a:cs typeface="Arial" panose="020B0604020202020204" pitchFamily="34" charset="0"/>
              </a:rPr>
              <a:t>Famous Black Men and Women</a:t>
            </a:r>
          </a:p>
        </p:txBody>
      </p:sp>
      <p:sp>
        <p:nvSpPr>
          <p:cNvPr id="2" name="Content Placeholder 1"/>
          <p:cNvSpPr>
            <a:spLocks noGrp="1"/>
          </p:cNvSpPr>
          <p:nvPr>
            <p:ph idx="1"/>
          </p:nvPr>
        </p:nvSpPr>
        <p:spPr/>
        <p:txBody>
          <a:bodyPr/>
          <a:lstStyle/>
          <a:p>
            <a:r>
              <a:rPr lang="en-GB" altLang="en-US" dirty="0">
                <a:latin typeface="Twinkl" pitchFamily="2" charset="0"/>
              </a:rPr>
              <a:t>What famous black people do you know about?</a:t>
            </a:r>
          </a:p>
          <a:p>
            <a:endParaRPr lang="en-GB" altLang="en-US" dirty="0">
              <a:latin typeface="Twinkl" pitchFamily="2" charset="0"/>
            </a:endParaRPr>
          </a:p>
          <a:p>
            <a:r>
              <a:rPr lang="en-GB" altLang="en-US" dirty="0">
                <a:latin typeface="Twinkl" pitchFamily="2" charset="0"/>
              </a:rPr>
              <a:t>The following slides will introduce you to some key black figures, both from history and in the present day, some of whom you may have heard about and some whom you may not have.</a:t>
            </a:r>
          </a:p>
          <a:p>
            <a:endParaRPr lang="en-GB" altLang="en-US" dirty="0">
              <a:latin typeface="Twinkl" pitchFamily="2" charset="0"/>
            </a:endParaRPr>
          </a:p>
        </p:txBody>
      </p:sp>
    </p:spTree>
    <p:extLst>
      <p:ext uri="{BB962C8B-B14F-4D97-AF65-F5344CB8AC3E}">
        <p14:creationId xmlns:p14="http://schemas.microsoft.com/office/powerpoint/2010/main" val="40967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0"/>
          <p:cNvSpPr>
            <a:spLocks noGrp="1"/>
          </p:cNvSpPr>
          <p:nvPr>
            <p:ph type="title"/>
          </p:nvPr>
        </p:nvSpPr>
        <p:spPr>
          <a:xfrm>
            <a:off x="457200" y="479425"/>
            <a:ext cx="8220075" cy="993775"/>
          </a:xfrm>
        </p:spPr>
        <p:txBody>
          <a:bodyPr/>
          <a:lstStyle/>
          <a:p>
            <a:pPr algn="ctr" eaLnBrk="1" hangingPunct="1"/>
            <a:r>
              <a:rPr lang="en-GB" altLang="en-US" sz="3600" dirty="0">
                <a:solidFill>
                  <a:srgbClr val="009487"/>
                </a:solidFill>
                <a:cs typeface="Arial" panose="020B0604020202020204" pitchFamily="34" charset="0"/>
              </a:rPr>
              <a:t>Famous Black Men and Women</a:t>
            </a:r>
            <a:endParaRPr lang="en-GB" altLang="en-US" sz="3600" dirty="0">
              <a:solidFill>
                <a:srgbClr val="009487"/>
              </a:solidFill>
            </a:endParaRPr>
          </a:p>
        </p:txBody>
      </p:sp>
      <p:sp>
        <p:nvSpPr>
          <p:cNvPr id="3" name="Rounded Rectangle 2">
            <a:extLst/>
          </p:cNvPr>
          <p:cNvSpPr/>
          <p:nvPr/>
        </p:nvSpPr>
        <p:spPr>
          <a:xfrm>
            <a:off x="3714750" y="1754188"/>
            <a:ext cx="4673600" cy="3967162"/>
          </a:xfrm>
          <a:prstGeom prst="roundRect">
            <a:avLst>
              <a:gd name="adj" fmla="val 7216"/>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r>
              <a:rPr lang="en-GB" b="1" dirty="0">
                <a:solidFill>
                  <a:sysClr val="windowText" lastClr="000000"/>
                </a:solidFill>
                <a:latin typeface="Twinkl Light" pitchFamily="2" charset="0"/>
              </a:rPr>
              <a:t>George Washington Carver</a:t>
            </a:r>
          </a:p>
          <a:p>
            <a:pPr algn="just" eaLnBrk="1" fontAlgn="auto" hangingPunct="1">
              <a:spcBef>
                <a:spcPts val="0"/>
              </a:spcBef>
              <a:spcAft>
                <a:spcPts val="0"/>
              </a:spcAft>
              <a:defRPr/>
            </a:pPr>
            <a:r>
              <a:rPr lang="en-GB" dirty="0">
                <a:solidFill>
                  <a:sysClr val="windowText" lastClr="000000"/>
                </a:solidFill>
                <a:latin typeface="Twinkl Light" pitchFamily="2" charset="0"/>
              </a:rPr>
              <a:t>1861-1943</a:t>
            </a:r>
          </a:p>
          <a:p>
            <a:pPr algn="just" eaLnBrk="1" fontAlgn="auto" hangingPunct="1">
              <a:spcBef>
                <a:spcPts val="0"/>
              </a:spcBef>
              <a:spcAft>
                <a:spcPts val="0"/>
              </a:spcAft>
              <a:defRPr/>
            </a:pPr>
            <a:endParaRPr lang="en-GB" dirty="0">
              <a:solidFill>
                <a:sysClr val="windowText" lastClr="000000"/>
              </a:solidFill>
              <a:latin typeface="Twinkl Light" pitchFamily="2" charset="0"/>
            </a:endParaRPr>
          </a:p>
          <a:p>
            <a:pPr>
              <a:defRPr/>
            </a:pPr>
            <a:r>
              <a:rPr lang="en-GB" altLang="en-US" dirty="0">
                <a:solidFill>
                  <a:schemeClr val="tx1"/>
                </a:solidFill>
              </a:rPr>
              <a:t>George Washington Carver was born as a slave in Missouri, America. He became an agricultural scientist and inventor and helped poor farmers improve the soil on their land in order to grow better crops. Carver also developed hundreds of products using peanuts, sweet potatoes and soybeans. </a:t>
            </a:r>
          </a:p>
          <a:p>
            <a:pPr algn="ctr" eaLnBrk="1" fontAlgn="auto" hangingPunct="1">
              <a:spcBef>
                <a:spcPts val="0"/>
              </a:spcBef>
              <a:spcAft>
                <a:spcPts val="0"/>
              </a:spcAft>
              <a:defRPr/>
            </a:pPr>
            <a:endParaRPr lang="en-GB" dirty="0">
              <a:solidFill>
                <a:sysClr val="windowText" lastClr="000000"/>
              </a:solidFill>
            </a:endParaRPr>
          </a:p>
        </p:txBody>
      </p:sp>
      <p:pic>
        <p:nvPicPr>
          <p:cNvPr id="1229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3250" y="2935288"/>
            <a:ext cx="3925888" cy="34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500"/>
                                        <p:tgtEl>
                                          <p:spTgt spid="1229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0"/>
          <p:cNvSpPr>
            <a:spLocks noGrp="1"/>
          </p:cNvSpPr>
          <p:nvPr>
            <p:ph type="title"/>
          </p:nvPr>
        </p:nvSpPr>
        <p:spPr>
          <a:xfrm>
            <a:off x="457200" y="479425"/>
            <a:ext cx="8220075" cy="993775"/>
          </a:xfrm>
        </p:spPr>
        <p:txBody>
          <a:bodyPr/>
          <a:lstStyle/>
          <a:p>
            <a:pPr algn="ctr" eaLnBrk="1" hangingPunct="1"/>
            <a:r>
              <a:rPr lang="en-GB" altLang="en-US" sz="3600" dirty="0">
                <a:solidFill>
                  <a:srgbClr val="009487"/>
                </a:solidFill>
                <a:cs typeface="Arial" panose="020B0604020202020204" pitchFamily="34" charset="0"/>
              </a:rPr>
              <a:t>Famous Black Men and Women</a:t>
            </a:r>
            <a:endParaRPr lang="en-GB" altLang="en-US" sz="3600" dirty="0">
              <a:solidFill>
                <a:srgbClr val="009487"/>
              </a:solidFill>
            </a:endParaRPr>
          </a:p>
        </p:txBody>
      </p:sp>
      <p:sp>
        <p:nvSpPr>
          <p:cNvPr id="3" name="Rounded Rectangle 2">
            <a:extLst/>
          </p:cNvPr>
          <p:cNvSpPr/>
          <p:nvPr/>
        </p:nvSpPr>
        <p:spPr>
          <a:xfrm>
            <a:off x="3714750" y="1754188"/>
            <a:ext cx="4673600" cy="3967162"/>
          </a:xfrm>
          <a:prstGeom prst="roundRect">
            <a:avLst>
              <a:gd name="adj" fmla="val 7216"/>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altLang="en-US" b="1" dirty="0">
                <a:solidFill>
                  <a:schemeClr val="tx1"/>
                </a:solidFill>
                <a:latin typeface="Twinkl Light" pitchFamily="2" charset="0"/>
              </a:rPr>
              <a:t>Dr Mae Jemison</a:t>
            </a:r>
          </a:p>
          <a:p>
            <a:pPr algn="just" eaLnBrk="1" fontAlgn="auto" hangingPunct="1">
              <a:spcBef>
                <a:spcPts val="0"/>
              </a:spcBef>
              <a:spcAft>
                <a:spcPts val="0"/>
              </a:spcAft>
              <a:defRPr/>
            </a:pPr>
            <a:r>
              <a:rPr lang="en-GB" dirty="0">
                <a:solidFill>
                  <a:sysClr val="windowText" lastClr="000000"/>
                </a:solidFill>
                <a:latin typeface="Twinkl Light" pitchFamily="2" charset="0"/>
              </a:rPr>
              <a:t>1956 – present day</a:t>
            </a:r>
          </a:p>
          <a:p>
            <a:pPr algn="just" eaLnBrk="1" fontAlgn="auto" hangingPunct="1">
              <a:spcBef>
                <a:spcPts val="0"/>
              </a:spcBef>
              <a:spcAft>
                <a:spcPts val="0"/>
              </a:spcAft>
              <a:defRPr/>
            </a:pPr>
            <a:endParaRPr lang="en-GB" dirty="0">
              <a:solidFill>
                <a:sysClr val="windowText" lastClr="000000"/>
              </a:solidFill>
              <a:latin typeface="Twinkl Light" pitchFamily="2" charset="0"/>
            </a:endParaRPr>
          </a:p>
          <a:p>
            <a:pPr>
              <a:defRPr/>
            </a:pPr>
            <a:r>
              <a:rPr lang="en-GB" altLang="en-US" dirty="0">
                <a:solidFill>
                  <a:schemeClr val="tx1"/>
                </a:solidFill>
              </a:rPr>
              <a:t>Dr Mae Jemison was born in Alabama, USA. Mae developed an interest in science from a very early age. Following a career in medicine, she was selected by NASA for astronaut training. Mae became the first African American woman to travel in space when she went into orbit aboard the Space Shuttle Endeavour on the 12</a:t>
            </a:r>
            <a:r>
              <a:rPr lang="en-GB" altLang="en-US" baseline="30000" dirty="0">
                <a:solidFill>
                  <a:schemeClr val="tx1"/>
                </a:solidFill>
              </a:rPr>
              <a:t>th</a:t>
            </a:r>
            <a:r>
              <a:rPr lang="en-GB" altLang="en-US" dirty="0">
                <a:solidFill>
                  <a:schemeClr val="tx1"/>
                </a:solidFill>
              </a:rPr>
              <a:t> September, 1992. </a:t>
            </a:r>
          </a:p>
          <a:p>
            <a:pPr algn="ctr" eaLnBrk="1" fontAlgn="auto" hangingPunct="1">
              <a:spcBef>
                <a:spcPts val="0"/>
              </a:spcBef>
              <a:spcAft>
                <a:spcPts val="0"/>
              </a:spcAft>
              <a:defRPr/>
            </a:pPr>
            <a:endParaRPr lang="en-GB" dirty="0">
              <a:solidFill>
                <a:sysClr val="windowText" lastClr="000000"/>
              </a:solidFill>
            </a:endParaRPr>
          </a:p>
        </p:txBody>
      </p:sp>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47973" y="2202355"/>
            <a:ext cx="3078998" cy="4206806"/>
          </a:xfrm>
          <a:prstGeom prst="roundRect">
            <a:avLst>
              <a:gd name="adj" fmla="val 5291"/>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500"/>
                                        <p:tgtEl>
                                          <p:spTgt spid="1331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20"/>
          <p:cNvSpPr>
            <a:spLocks noGrp="1"/>
          </p:cNvSpPr>
          <p:nvPr>
            <p:ph type="title"/>
          </p:nvPr>
        </p:nvSpPr>
        <p:spPr>
          <a:xfrm>
            <a:off x="457200" y="479425"/>
            <a:ext cx="8220075" cy="993775"/>
          </a:xfrm>
        </p:spPr>
        <p:txBody>
          <a:bodyPr/>
          <a:lstStyle/>
          <a:p>
            <a:pPr algn="ctr" eaLnBrk="1" hangingPunct="1"/>
            <a:r>
              <a:rPr lang="en-GB" altLang="en-US" sz="3600" dirty="0">
                <a:solidFill>
                  <a:srgbClr val="009487"/>
                </a:solidFill>
                <a:cs typeface="Arial" panose="020B0604020202020204" pitchFamily="34" charset="0"/>
              </a:rPr>
              <a:t>Famous Black Men and Women</a:t>
            </a:r>
            <a:endParaRPr lang="en-GB" altLang="en-US" sz="3600" dirty="0">
              <a:solidFill>
                <a:srgbClr val="009487"/>
              </a:solidFill>
            </a:endParaRPr>
          </a:p>
        </p:txBody>
      </p:sp>
      <p:sp>
        <p:nvSpPr>
          <p:cNvPr id="3" name="Rounded Rectangle 2">
            <a:extLst/>
          </p:cNvPr>
          <p:cNvSpPr/>
          <p:nvPr/>
        </p:nvSpPr>
        <p:spPr>
          <a:xfrm>
            <a:off x="3714750" y="1584325"/>
            <a:ext cx="4673600" cy="4519613"/>
          </a:xfrm>
          <a:prstGeom prst="roundRect">
            <a:avLst>
              <a:gd name="adj" fmla="val 7216"/>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altLang="en-US" dirty="0">
                <a:solidFill>
                  <a:schemeClr val="tx1"/>
                </a:solidFill>
              </a:rPr>
              <a:t>John </a:t>
            </a:r>
            <a:r>
              <a:rPr lang="en-GB" altLang="en-US" dirty="0" err="1">
                <a:solidFill>
                  <a:schemeClr val="tx1"/>
                </a:solidFill>
              </a:rPr>
              <a:t>Edmonstone</a:t>
            </a:r>
            <a:endParaRPr lang="en-GB" altLang="en-US" dirty="0">
              <a:solidFill>
                <a:schemeClr val="tx1"/>
              </a:solidFill>
            </a:endParaRPr>
          </a:p>
          <a:p>
            <a:pPr algn="just" eaLnBrk="1" fontAlgn="auto" hangingPunct="1">
              <a:spcBef>
                <a:spcPts val="0"/>
              </a:spcBef>
              <a:spcAft>
                <a:spcPts val="0"/>
              </a:spcAft>
              <a:defRPr/>
            </a:pPr>
            <a:r>
              <a:rPr lang="en-GB" dirty="0">
                <a:solidFill>
                  <a:sysClr val="windowText" lastClr="000000"/>
                </a:solidFill>
                <a:latin typeface="Twinkl Light" pitchFamily="2" charset="0"/>
              </a:rPr>
              <a:t>1793 – ???? (date of death unknown)</a:t>
            </a:r>
          </a:p>
          <a:p>
            <a:pPr algn="just" eaLnBrk="1" fontAlgn="auto" hangingPunct="1">
              <a:spcBef>
                <a:spcPts val="0"/>
              </a:spcBef>
              <a:spcAft>
                <a:spcPts val="0"/>
              </a:spcAft>
              <a:defRPr/>
            </a:pPr>
            <a:endParaRPr lang="en-GB" sz="1600" dirty="0">
              <a:solidFill>
                <a:sysClr val="windowText" lastClr="000000"/>
              </a:solidFill>
              <a:latin typeface="Twinkl Light" pitchFamily="2" charset="0"/>
            </a:endParaRPr>
          </a:p>
          <a:p>
            <a:pPr>
              <a:defRPr/>
            </a:pPr>
            <a:r>
              <a:rPr lang="en-GB" altLang="en-US" sz="1600" dirty="0">
                <a:solidFill>
                  <a:schemeClr val="tx1"/>
                </a:solidFill>
              </a:rPr>
              <a:t>John </a:t>
            </a:r>
            <a:r>
              <a:rPr lang="en-GB" altLang="en-US" sz="1600" dirty="0" err="1">
                <a:solidFill>
                  <a:schemeClr val="tx1"/>
                </a:solidFill>
              </a:rPr>
              <a:t>Edmonstone</a:t>
            </a:r>
            <a:r>
              <a:rPr lang="en-GB" altLang="en-US" sz="1600" dirty="0">
                <a:solidFill>
                  <a:schemeClr val="tx1"/>
                </a:solidFill>
              </a:rPr>
              <a:t> was a freed black slave from Guyana, South America. He lived in Edinburgh and taught the art of </a:t>
            </a:r>
            <a:r>
              <a:rPr lang="en-GB" altLang="en-US" sz="1600" b="1" dirty="0">
                <a:solidFill>
                  <a:schemeClr val="tx1"/>
                </a:solidFill>
              </a:rPr>
              <a:t>taxidermy* </a:t>
            </a:r>
            <a:r>
              <a:rPr lang="en-GB" altLang="en-US" sz="1600" dirty="0">
                <a:solidFill>
                  <a:schemeClr val="tx1"/>
                </a:solidFill>
              </a:rPr>
              <a:t>to students at Edinburgh University. One of his students was Charles Darwin. The taxidermy skills and knowledge of the natural world that Darwin learned from John were essential during his voyage aboard H.M.S. Beagle in 1831, allowing Darwin to study animals in close detail.</a:t>
            </a:r>
          </a:p>
          <a:p>
            <a:pPr>
              <a:defRPr/>
            </a:pPr>
            <a:endParaRPr lang="en-GB" altLang="en-US" sz="1600" dirty="0">
              <a:solidFill>
                <a:schemeClr val="tx1"/>
              </a:solidFill>
            </a:endParaRPr>
          </a:p>
          <a:p>
            <a:pPr>
              <a:defRPr/>
            </a:pPr>
            <a:r>
              <a:rPr lang="en-GB" altLang="en-US" sz="1600" b="1" dirty="0">
                <a:solidFill>
                  <a:schemeClr val="tx1"/>
                </a:solidFill>
              </a:rPr>
              <a:t>*taxidermy </a:t>
            </a:r>
            <a:r>
              <a:rPr lang="en-GB" altLang="en-US" sz="1600" dirty="0">
                <a:solidFill>
                  <a:schemeClr val="tx1"/>
                </a:solidFill>
              </a:rPr>
              <a:t>is the art of preparing, stuffing, and mounting the skins of dead animals to look lifelike.</a:t>
            </a:r>
          </a:p>
        </p:txBody>
      </p:sp>
      <p:pic>
        <p:nvPicPr>
          <p:cNvPr id="1434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8650" y="3077078"/>
            <a:ext cx="333375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500"/>
                                        <p:tgtEl>
                                          <p:spTgt spid="1433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P spid="3"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1336</TotalTime>
  <Words>963</Words>
  <Application>Microsoft Office PowerPoint</Application>
  <PresentationFormat>On-screen Show (4:3)</PresentationFormat>
  <Paragraphs>82</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Twinkl Light</vt:lpstr>
      <vt:lpstr>Sassoon Infant Rg</vt:lpstr>
      <vt:lpstr>Calibri</vt:lpstr>
      <vt:lpstr>Twinkl SemiBold</vt:lpstr>
      <vt:lpstr>Twinkl</vt:lpstr>
      <vt:lpstr>Office Theme</vt:lpstr>
      <vt:lpstr>PowerPoint Presentation</vt:lpstr>
      <vt:lpstr>What is Black History Month?</vt:lpstr>
      <vt:lpstr>Why Do We Have Black History Month?</vt:lpstr>
      <vt:lpstr>Why Do We Have Black History Month?</vt:lpstr>
      <vt:lpstr>When is Black History Month?</vt:lpstr>
      <vt:lpstr>Famous Black Men and Women</vt:lpstr>
      <vt:lpstr>Famous Black Men and Women</vt:lpstr>
      <vt:lpstr>Famous Black Men and Women</vt:lpstr>
      <vt:lpstr>Famous Black Men and Women</vt:lpstr>
      <vt:lpstr>Famous Black Men and Women</vt:lpstr>
      <vt:lpstr>Famous Black Men and Women</vt:lpstr>
      <vt:lpstr>Famous Black Men and Women</vt:lpstr>
      <vt:lpstr>Famous Black Men and Women</vt:lpstr>
      <vt:lpstr>Famous Black Men and Women</vt:lpstr>
      <vt:lpstr>Famous Black Men and Women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Bowkett, Claire</cp:lastModifiedBy>
  <cp:revision>144</cp:revision>
  <dcterms:created xsi:type="dcterms:W3CDTF">2014-10-01T16:09:27Z</dcterms:created>
  <dcterms:modified xsi:type="dcterms:W3CDTF">2019-10-17T10:08:02Z</dcterms:modified>
</cp:coreProperties>
</file>