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2" r:id="rId5"/>
    <p:sldId id="261" r:id="rId6"/>
    <p:sldId id="260"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4" d="100"/>
          <a:sy n="134" d="100"/>
        </p:scale>
        <p:origin x="-24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A44788-E5B2-A44C-83D1-81802BC98624}" type="datetimeFigureOut">
              <a:rPr lang="en-US" smtClean="0"/>
              <a:t>12/05/20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392533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44788-E5B2-A44C-83D1-81802BC98624}" type="datetimeFigureOut">
              <a:rPr lang="en-US" smtClean="0"/>
              <a:t>12/05/20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19778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44788-E5B2-A44C-83D1-81802BC98624}" type="datetimeFigureOut">
              <a:rPr lang="en-US" smtClean="0"/>
              <a:t>12/05/20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1676417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31326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5550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40166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338846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A44788-E5B2-A44C-83D1-81802BC98624}" type="datetimeFigureOut">
              <a:rPr lang="en-US" smtClean="0"/>
              <a:t>12/05/20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104310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A44788-E5B2-A44C-83D1-81802BC98624}" type="datetimeFigureOut">
              <a:rPr lang="en-US" smtClean="0"/>
              <a:t>12/05/20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178920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A44788-E5B2-A44C-83D1-81802BC98624}" type="datetimeFigureOut">
              <a:rPr lang="en-US" smtClean="0"/>
              <a:t>12/05/20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23992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A44788-E5B2-A44C-83D1-81802BC98624}" type="datetimeFigureOut">
              <a:rPr lang="en-US" smtClean="0"/>
              <a:t>12/05/20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37303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A44788-E5B2-A44C-83D1-81802BC98624}" type="datetimeFigureOut">
              <a:rPr lang="en-US" smtClean="0"/>
              <a:t>12/05/20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283772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44788-E5B2-A44C-83D1-81802BC98624}" type="datetimeFigureOut">
              <a:rPr lang="en-US" smtClean="0"/>
              <a:t>12/05/20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114330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A44788-E5B2-A44C-83D1-81802BC98624}" type="datetimeFigureOut">
              <a:rPr lang="en-US" smtClean="0"/>
              <a:t>12/05/20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302103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A44788-E5B2-A44C-83D1-81802BC98624}" type="datetimeFigureOut">
              <a:rPr lang="en-US" smtClean="0"/>
              <a:t>12/05/20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B8051-2F28-664F-A32E-8EA6C9AC2668}" type="slidenum">
              <a:rPr lang="en-US" smtClean="0"/>
              <a:t>‹#›</a:t>
            </a:fld>
            <a:endParaRPr lang="en-US"/>
          </a:p>
        </p:txBody>
      </p:sp>
    </p:spTree>
    <p:extLst>
      <p:ext uri="{BB962C8B-B14F-4D97-AF65-F5344CB8AC3E}">
        <p14:creationId xmlns:p14="http://schemas.microsoft.com/office/powerpoint/2010/main" val="4192360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44788-E5B2-A44C-83D1-81802BC98624}" type="datetimeFigureOut">
              <a:rPr lang="en-US" smtClean="0"/>
              <a:t>12/05/20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B8051-2F28-664F-A32E-8EA6C9AC2668}" type="slidenum">
              <a:rPr lang="en-US" smtClean="0"/>
              <a:t>‹#›</a:t>
            </a:fld>
            <a:endParaRPr lang="en-US"/>
          </a:p>
        </p:txBody>
      </p:sp>
    </p:spTree>
    <p:extLst>
      <p:ext uri="{BB962C8B-B14F-4D97-AF65-F5344CB8AC3E}">
        <p14:creationId xmlns:p14="http://schemas.microsoft.com/office/powerpoint/2010/main" val="157678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ummytoddlerfood.com/activities/playdough-recipe/" TargetMode="External"/><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7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1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054" y="497323"/>
            <a:ext cx="7772400" cy="1470025"/>
          </a:xfrm>
        </p:spPr>
        <p:txBody>
          <a:bodyPr/>
          <a:lstStyle/>
          <a:p>
            <a:r>
              <a:rPr lang="en-US" dirty="0" smtClean="0"/>
              <a:t>Antony </a:t>
            </a:r>
            <a:r>
              <a:rPr lang="en-US" dirty="0" err="1" smtClean="0"/>
              <a:t>Gormley</a:t>
            </a:r>
            <a:endParaRPr lang="en-US" dirty="0"/>
          </a:p>
        </p:txBody>
      </p:sp>
      <p:sp>
        <p:nvSpPr>
          <p:cNvPr id="3" name="Subtitle 2"/>
          <p:cNvSpPr>
            <a:spLocks noGrp="1"/>
          </p:cNvSpPr>
          <p:nvPr>
            <p:ph type="subTitle" idx="1"/>
          </p:nvPr>
        </p:nvSpPr>
        <p:spPr>
          <a:xfrm>
            <a:off x="505716" y="2236640"/>
            <a:ext cx="5332796" cy="3553797"/>
          </a:xfrm>
        </p:spPr>
        <p:txBody>
          <a:bodyPr>
            <a:normAutofit/>
          </a:bodyPr>
          <a:lstStyle/>
          <a:p>
            <a:pPr marL="457200" indent="-457200" algn="l">
              <a:buFont typeface="Arial"/>
              <a:buChar char="•"/>
            </a:pPr>
            <a:r>
              <a:rPr lang="en-US" sz="2800" dirty="0" smtClean="0">
                <a:solidFill>
                  <a:schemeClr val="tx1"/>
                </a:solidFill>
              </a:rPr>
              <a:t>He is an artist who makes sculptures.</a:t>
            </a:r>
          </a:p>
          <a:p>
            <a:pPr marL="457200" indent="-457200" algn="l">
              <a:buFont typeface="Arial"/>
              <a:buChar char="•"/>
            </a:pPr>
            <a:r>
              <a:rPr lang="en-US" sz="2800" dirty="0" smtClean="0">
                <a:solidFill>
                  <a:schemeClr val="tx1"/>
                </a:solidFill>
              </a:rPr>
              <a:t>Sculptures are 3D art made with materials such as clay, stone and cement.</a:t>
            </a:r>
          </a:p>
          <a:p>
            <a:pPr marL="457200" indent="-457200" algn="l">
              <a:buFont typeface="Arial"/>
              <a:buChar char="•"/>
            </a:pPr>
            <a:r>
              <a:rPr lang="en-US" sz="2800" dirty="0" smtClean="0">
                <a:solidFill>
                  <a:schemeClr val="tx1"/>
                </a:solidFill>
              </a:rPr>
              <a:t>He makes casts and molds of himself to make his artwork.</a:t>
            </a:r>
            <a:endParaRPr lang="en-US" sz="2800" dirty="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655" t="8027" r="29682"/>
          <a:stretch/>
        </p:blipFill>
        <p:spPr>
          <a:xfrm>
            <a:off x="6009118" y="1444728"/>
            <a:ext cx="2672825" cy="45343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5731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0" y="5096786"/>
            <a:ext cx="7632700" cy="98808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Ins="2088000" rtlCol="0" anchor="ctr"/>
          <a:lstStyle/>
          <a:p>
            <a:pPr>
              <a:lnSpc>
                <a:spcPct val="100000"/>
              </a:lnSpc>
              <a:spcBef>
                <a:spcPct val="0"/>
              </a:spcBef>
              <a:buFontTx/>
              <a:buNone/>
            </a:pPr>
            <a:r>
              <a:rPr lang="en-GB" altLang="en-US" sz="1600" b="1" dirty="0">
                <a:solidFill>
                  <a:schemeClr val="bg1"/>
                </a:solidFill>
              </a:rPr>
              <a:t>Did You Know?</a:t>
            </a:r>
          </a:p>
          <a:p>
            <a:pPr>
              <a:lnSpc>
                <a:spcPct val="100000"/>
              </a:lnSpc>
              <a:spcBef>
                <a:spcPct val="0"/>
              </a:spcBef>
              <a:buFontTx/>
              <a:buNone/>
            </a:pPr>
            <a:r>
              <a:rPr lang="en-GB" altLang="en-US" sz="1600" dirty="0">
                <a:solidFill>
                  <a:schemeClr val="bg1"/>
                </a:solidFill>
              </a:rPr>
              <a:t>The angel’s wingspan is the same </a:t>
            </a:r>
            <a:br>
              <a:rPr lang="en-GB" altLang="en-US" sz="1600" dirty="0">
                <a:solidFill>
                  <a:schemeClr val="bg1"/>
                </a:solidFill>
              </a:rPr>
            </a:br>
            <a:r>
              <a:rPr lang="en-GB" altLang="en-US" sz="1600" dirty="0">
                <a:solidFill>
                  <a:schemeClr val="bg1"/>
                </a:solidFill>
              </a:rPr>
              <a:t>size as that of a jumbo jet plane!</a:t>
            </a:r>
          </a:p>
        </p:txBody>
      </p:sp>
      <p:sp>
        <p:nvSpPr>
          <p:cNvPr id="21" name="Title 20"/>
          <p:cNvSpPr>
            <a:spLocks noGrp="1"/>
          </p:cNvSpPr>
          <p:nvPr>
            <p:ph type="title"/>
          </p:nvPr>
        </p:nvSpPr>
        <p:spPr>
          <a:xfrm>
            <a:off x="429370" y="765175"/>
            <a:ext cx="8261406" cy="793281"/>
          </a:xfrm>
          <a:prstGeom prst="roundRect">
            <a:avLst>
              <a:gd name="adj" fmla="val 0"/>
            </a:avLst>
          </a:prstGeom>
          <a:solidFill>
            <a:srgbClr val="18A0DB"/>
          </a:solidFill>
        </p:spPr>
        <p:txBody>
          <a:bodyPr/>
          <a:lstStyle/>
          <a:p>
            <a:r>
              <a:rPr lang="en-GB" sz="3600" dirty="0">
                <a:solidFill>
                  <a:schemeClr val="bg1"/>
                </a:solidFill>
                <a:latin typeface="+mn-lt"/>
              </a:rPr>
              <a:t>The Angel of the North, 1998</a:t>
            </a:r>
          </a:p>
        </p:txBody>
      </p:sp>
      <p:sp>
        <p:nvSpPr>
          <p:cNvPr id="6" name="TextBox 5"/>
          <p:cNvSpPr txBox="1"/>
          <p:nvPr/>
        </p:nvSpPr>
        <p:spPr>
          <a:xfrm>
            <a:off x="755650" y="1637969"/>
            <a:ext cx="3673227" cy="2554545"/>
          </a:xfrm>
          <a:prstGeom prst="rect">
            <a:avLst/>
          </a:prstGeom>
          <a:noFill/>
        </p:spPr>
        <p:txBody>
          <a:bodyPr wrap="square" rtlCol="0">
            <a:spAutoFit/>
          </a:bodyPr>
          <a:lstStyle/>
          <a:p>
            <a:pPr>
              <a:spcBef>
                <a:spcPct val="0"/>
              </a:spcBef>
            </a:pPr>
            <a:r>
              <a:rPr lang="en-GB" altLang="en-US" sz="1600" dirty="0"/>
              <a:t>This is one of Antony’s most famous sculptures. It is on the top of a hill next to the A1 in Gateshead in the north east of England.</a:t>
            </a:r>
          </a:p>
          <a:p>
            <a:pPr>
              <a:spcBef>
                <a:spcPct val="0"/>
              </a:spcBef>
            </a:pPr>
            <a:endParaRPr lang="en-GB" altLang="en-US" sz="1600" dirty="0"/>
          </a:p>
          <a:p>
            <a:pPr>
              <a:spcBef>
                <a:spcPct val="0"/>
              </a:spcBef>
            </a:pPr>
            <a:r>
              <a:rPr lang="en-GB" altLang="en-US" sz="1600" dirty="0"/>
              <a:t>It is 20 metres high and its wingspan is 54 metres. It weighs 200 tonnes. Underneath the hill are concrete piles 20 metres deep to keep the angel </a:t>
            </a:r>
            <a:br>
              <a:rPr lang="en-GB" altLang="en-US" sz="1600" dirty="0"/>
            </a:br>
            <a:r>
              <a:rPr lang="en-GB" altLang="en-US" sz="1600" dirty="0"/>
              <a:t>in place.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198" r="28642"/>
          <a:stretch/>
        </p:blipFill>
        <p:spPr>
          <a:xfrm>
            <a:off x="4572000" y="1558456"/>
            <a:ext cx="3816350" cy="4526413"/>
          </a:xfrm>
          <a:prstGeom prst="rect">
            <a:avLst/>
          </a:prstGeom>
        </p:spPr>
      </p:pic>
      <p:sp>
        <p:nvSpPr>
          <p:cNvPr id="11" name="TextBox 10"/>
          <p:cNvSpPr txBox="1"/>
          <p:nvPr/>
        </p:nvSpPr>
        <p:spPr>
          <a:xfrm>
            <a:off x="782109" y="4050072"/>
            <a:ext cx="3673227" cy="1077218"/>
          </a:xfrm>
          <a:prstGeom prst="rect">
            <a:avLst/>
          </a:prstGeom>
          <a:noFill/>
        </p:spPr>
        <p:txBody>
          <a:bodyPr wrap="square" rtlCol="0">
            <a:spAutoFit/>
          </a:bodyPr>
          <a:lstStyle/>
          <a:p>
            <a:pPr>
              <a:spcBef>
                <a:spcPct val="0"/>
              </a:spcBef>
            </a:pPr>
            <a:r>
              <a:rPr lang="en-GB" altLang="en-US" sz="1600" dirty="0"/>
              <a:t>Explaining why he chose to make a sculpture of an angel, he said, “No one has ever seen one and we need to keep imagining them.”</a:t>
            </a:r>
            <a:endParaRPr lang="en-GB" altLang="en-US" sz="1600" dirty="0">
              <a:solidFill>
                <a:srgbClr val="FF0000"/>
              </a:solidFill>
            </a:endParaRPr>
          </a:p>
        </p:txBody>
      </p:sp>
    </p:spTree>
    <p:extLst>
      <p:ext uri="{BB962C8B-B14F-4D97-AF65-F5344CB8AC3E}">
        <p14:creationId xmlns:p14="http://schemas.microsoft.com/office/powerpoint/2010/main" val="189656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other artworks</a:t>
            </a:r>
            <a:endParaRPr lang="en-US" dirty="0"/>
          </a:p>
        </p:txBody>
      </p:sp>
      <p:pic>
        <p:nvPicPr>
          <p:cNvPr id="5" name="Picture 4"/>
          <p:cNvPicPr>
            <a:picLocks noChangeAspect="1"/>
          </p:cNvPicPr>
          <p:nvPr/>
        </p:nvPicPr>
        <p:blipFill>
          <a:blip r:embed="rId2"/>
          <a:stretch>
            <a:fillRect/>
          </a:stretch>
        </p:blipFill>
        <p:spPr>
          <a:xfrm>
            <a:off x="5700344" y="1558457"/>
            <a:ext cx="2753074" cy="2147162"/>
          </a:xfrm>
          <a:prstGeom prst="rect">
            <a:avLst/>
          </a:prstGeom>
        </p:spPr>
      </p:pic>
      <p:pic>
        <p:nvPicPr>
          <p:cNvPr id="6" name="Picture 5"/>
          <p:cNvPicPr>
            <a:picLocks noChangeAspect="1"/>
          </p:cNvPicPr>
          <p:nvPr/>
        </p:nvPicPr>
        <p:blipFill>
          <a:blip r:embed="rId3"/>
          <a:stretch>
            <a:fillRect/>
          </a:stretch>
        </p:blipFill>
        <p:spPr>
          <a:xfrm>
            <a:off x="5700344" y="3878566"/>
            <a:ext cx="2753074" cy="1541721"/>
          </a:xfrm>
          <a:prstGeom prst="rect">
            <a:avLst/>
          </a:prstGeom>
        </p:spPr>
      </p:pic>
      <p:pic>
        <p:nvPicPr>
          <p:cNvPr id="7" name="Picture 6"/>
          <p:cNvPicPr>
            <a:picLocks noChangeAspect="1"/>
          </p:cNvPicPr>
          <p:nvPr/>
        </p:nvPicPr>
        <p:blipFill>
          <a:blip r:embed="rId4"/>
          <a:stretch>
            <a:fillRect/>
          </a:stretch>
        </p:blipFill>
        <p:spPr>
          <a:xfrm>
            <a:off x="3157267" y="1558457"/>
            <a:ext cx="2354273" cy="2895867"/>
          </a:xfrm>
          <a:prstGeom prst="rect">
            <a:avLst/>
          </a:prstGeom>
        </p:spPr>
      </p:pic>
      <p:sp>
        <p:nvSpPr>
          <p:cNvPr id="8" name="Subtitle 2"/>
          <p:cNvSpPr txBox="1">
            <a:spLocks/>
          </p:cNvSpPr>
          <p:nvPr/>
        </p:nvSpPr>
        <p:spPr>
          <a:xfrm>
            <a:off x="5700344" y="5515782"/>
            <a:ext cx="668941" cy="35065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Fields</a:t>
            </a:r>
            <a:endParaRPr lang="en-US" sz="1600" dirty="0"/>
          </a:p>
        </p:txBody>
      </p:sp>
      <p:sp>
        <p:nvSpPr>
          <p:cNvPr id="9" name="Subtitle 2"/>
          <p:cNvSpPr txBox="1">
            <a:spLocks/>
          </p:cNvSpPr>
          <p:nvPr/>
        </p:nvSpPr>
        <p:spPr>
          <a:xfrm>
            <a:off x="3157267" y="4540385"/>
            <a:ext cx="668941" cy="350658"/>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Domain</a:t>
            </a:r>
            <a:endParaRPr lang="en-US" sz="1600" dirty="0"/>
          </a:p>
        </p:txBody>
      </p:sp>
      <p:pic>
        <p:nvPicPr>
          <p:cNvPr id="10" name="Picture 9"/>
          <p:cNvPicPr>
            <a:picLocks noChangeAspect="1"/>
          </p:cNvPicPr>
          <p:nvPr/>
        </p:nvPicPr>
        <p:blipFill>
          <a:blip r:embed="rId5"/>
          <a:stretch>
            <a:fillRect/>
          </a:stretch>
        </p:blipFill>
        <p:spPr>
          <a:xfrm>
            <a:off x="541031" y="1535827"/>
            <a:ext cx="2530933" cy="2008677"/>
          </a:xfrm>
          <a:prstGeom prst="rect">
            <a:avLst/>
          </a:prstGeom>
        </p:spPr>
      </p:pic>
      <p:sp>
        <p:nvSpPr>
          <p:cNvPr id="11" name="Subtitle 2"/>
          <p:cNvSpPr txBox="1">
            <a:spLocks/>
          </p:cNvSpPr>
          <p:nvPr/>
        </p:nvSpPr>
        <p:spPr>
          <a:xfrm>
            <a:off x="541031" y="3703237"/>
            <a:ext cx="814338" cy="350658"/>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Settlement</a:t>
            </a:r>
            <a:endParaRPr lang="en-US" sz="1600" dirty="0"/>
          </a:p>
        </p:txBody>
      </p:sp>
      <p:sp>
        <p:nvSpPr>
          <p:cNvPr id="12" name="Subtitle 2"/>
          <p:cNvSpPr txBox="1">
            <a:spLocks/>
          </p:cNvSpPr>
          <p:nvPr/>
        </p:nvSpPr>
        <p:spPr>
          <a:xfrm>
            <a:off x="490869" y="4795506"/>
            <a:ext cx="5332796" cy="173654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r>
              <a:rPr lang="en-US" sz="1800" dirty="0" smtClean="0"/>
              <a:t>Do you like these sculptures? Why?</a:t>
            </a:r>
          </a:p>
          <a:p>
            <a:pPr marL="457200" indent="-457200"/>
            <a:r>
              <a:rPr lang="en-US" sz="1800" dirty="0" smtClean="0"/>
              <a:t>Can you use describing words to describe them?</a:t>
            </a:r>
          </a:p>
          <a:p>
            <a:pPr marL="457200" indent="-457200"/>
            <a:r>
              <a:rPr lang="en-US" sz="1800" dirty="0" smtClean="0"/>
              <a:t>How could you make these at home?</a:t>
            </a:r>
          </a:p>
          <a:p>
            <a:pPr marL="457200" indent="-457200"/>
            <a:r>
              <a:rPr lang="en-US" sz="1800" dirty="0" smtClean="0"/>
              <a:t>What objects, materials or toys would you use?</a:t>
            </a:r>
          </a:p>
          <a:p>
            <a:pPr marL="457200" indent="-457200"/>
            <a:endParaRPr lang="en-US" sz="2800" dirty="0"/>
          </a:p>
        </p:txBody>
      </p:sp>
    </p:spTree>
    <p:extLst>
      <p:ext uri="{BB962C8B-B14F-4D97-AF65-F5344CB8AC3E}">
        <p14:creationId xmlns:p14="http://schemas.microsoft.com/office/powerpoint/2010/main" val="14893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589" y="108754"/>
            <a:ext cx="7772400" cy="1470025"/>
          </a:xfrm>
        </p:spPr>
        <p:txBody>
          <a:bodyPr/>
          <a:lstStyle/>
          <a:p>
            <a:r>
              <a:rPr lang="en-US" dirty="0" smtClean="0"/>
              <a:t>Can you make your own artwork inspired by Antony?</a:t>
            </a:r>
            <a:endParaRPr lang="en-US" dirty="0"/>
          </a:p>
        </p:txBody>
      </p:sp>
      <p:sp>
        <p:nvSpPr>
          <p:cNvPr id="3" name="Subtitle 2"/>
          <p:cNvSpPr>
            <a:spLocks noGrp="1"/>
          </p:cNvSpPr>
          <p:nvPr>
            <p:ph type="subTitle" idx="1"/>
          </p:nvPr>
        </p:nvSpPr>
        <p:spPr>
          <a:xfrm>
            <a:off x="742669" y="2081076"/>
            <a:ext cx="5332796" cy="3553797"/>
          </a:xfrm>
        </p:spPr>
        <p:txBody>
          <a:bodyPr>
            <a:normAutofit/>
          </a:bodyPr>
          <a:lstStyle/>
          <a:p>
            <a:pPr algn="l"/>
            <a:r>
              <a:rPr lang="en-US" sz="2800" dirty="0" smtClean="0">
                <a:solidFill>
                  <a:schemeClr val="tx1"/>
                </a:solidFill>
              </a:rPr>
              <a:t>Try making your own artwork using objects, materials and other things in your house.</a:t>
            </a:r>
          </a:p>
          <a:p>
            <a:pPr algn="l"/>
            <a:endParaRPr lang="en-US" sz="2800" dirty="0">
              <a:solidFill>
                <a:schemeClr val="tx1"/>
              </a:solidFill>
            </a:endParaRPr>
          </a:p>
          <a:p>
            <a:pPr algn="l"/>
            <a:r>
              <a:rPr lang="en-US" sz="2800" dirty="0" smtClean="0">
                <a:solidFill>
                  <a:schemeClr val="tx1"/>
                </a:solidFill>
              </a:rPr>
              <a:t>If possible, you can go outside to collect things from your garden.</a:t>
            </a:r>
            <a:endParaRPr lang="en-US" sz="2800" dirty="0">
              <a:solidFill>
                <a:schemeClr val="tx1"/>
              </a:solidFill>
            </a:endParaRPr>
          </a:p>
        </p:txBody>
      </p:sp>
    </p:spTree>
    <p:extLst>
      <p:ext uri="{BB962C8B-B14F-4D97-AF65-F5344CB8AC3E}">
        <p14:creationId xmlns:p14="http://schemas.microsoft.com/office/powerpoint/2010/main" val="105729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make your own Angel of the North?</a:t>
            </a:r>
            <a:endParaRPr lang="en-US" dirty="0"/>
          </a:p>
        </p:txBody>
      </p:sp>
      <p:sp>
        <p:nvSpPr>
          <p:cNvPr id="5" name="Subtitle 2"/>
          <p:cNvSpPr txBox="1">
            <a:spLocks/>
          </p:cNvSpPr>
          <p:nvPr/>
        </p:nvSpPr>
        <p:spPr>
          <a:xfrm>
            <a:off x="3484892" y="2063109"/>
            <a:ext cx="5332796" cy="355379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p>
        </p:txBody>
      </p:sp>
      <p:pic>
        <p:nvPicPr>
          <p:cNvPr id="6" name="Picture 5"/>
          <p:cNvPicPr>
            <a:picLocks noChangeAspect="1"/>
          </p:cNvPicPr>
          <p:nvPr/>
        </p:nvPicPr>
        <p:blipFill>
          <a:blip r:embed="rId2"/>
          <a:stretch>
            <a:fillRect/>
          </a:stretch>
        </p:blipFill>
        <p:spPr>
          <a:xfrm>
            <a:off x="4521055" y="1805069"/>
            <a:ext cx="3963294" cy="1932106"/>
          </a:xfrm>
          <a:prstGeom prst="rect">
            <a:avLst/>
          </a:prstGeom>
        </p:spPr>
      </p:pic>
      <p:pic>
        <p:nvPicPr>
          <p:cNvPr id="7" name="Picture 6"/>
          <p:cNvPicPr>
            <a:picLocks noChangeAspect="1"/>
          </p:cNvPicPr>
          <p:nvPr/>
        </p:nvPicPr>
        <p:blipFill rotWithShape="1">
          <a:blip r:embed="rId3"/>
          <a:srcRect l="16857" t="44207" r="5989"/>
          <a:stretch/>
        </p:blipFill>
        <p:spPr>
          <a:xfrm>
            <a:off x="4521055" y="3876027"/>
            <a:ext cx="3963294" cy="1740880"/>
          </a:xfrm>
          <a:prstGeom prst="rect">
            <a:avLst/>
          </a:prstGeom>
        </p:spPr>
      </p:pic>
      <p:sp>
        <p:nvSpPr>
          <p:cNvPr id="8" name="Subtitle 2"/>
          <p:cNvSpPr txBox="1">
            <a:spLocks/>
          </p:cNvSpPr>
          <p:nvPr/>
        </p:nvSpPr>
        <p:spPr>
          <a:xfrm>
            <a:off x="818494" y="2179515"/>
            <a:ext cx="2944313" cy="36395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What could you use to make your own?</a:t>
            </a:r>
          </a:p>
          <a:p>
            <a:r>
              <a:rPr lang="en-US" sz="1800" dirty="0" smtClean="0"/>
              <a:t>Lego, sweets, sticks, </a:t>
            </a:r>
            <a:r>
              <a:rPr lang="en-US" sz="1800" dirty="0" err="1" smtClean="0"/>
              <a:t>playdough</a:t>
            </a:r>
            <a:r>
              <a:rPr lang="en-US" sz="1800" dirty="0" smtClean="0"/>
              <a:t>, clay?</a:t>
            </a:r>
          </a:p>
          <a:p>
            <a:endParaRPr lang="en-US" sz="1800" dirty="0"/>
          </a:p>
          <a:p>
            <a:r>
              <a:rPr lang="en-US" sz="1800" dirty="0" smtClean="0"/>
              <a:t>How big can you make it?</a:t>
            </a:r>
          </a:p>
          <a:p>
            <a:r>
              <a:rPr lang="en-US" sz="1800" dirty="0" smtClean="0"/>
              <a:t>Can you make the wings really big?</a:t>
            </a:r>
          </a:p>
          <a:p>
            <a:endParaRPr lang="en-US" sz="1800" dirty="0"/>
          </a:p>
          <a:p>
            <a:r>
              <a:rPr lang="en-US" sz="1800" dirty="0" smtClean="0"/>
              <a:t>See how many different angels you can make. </a:t>
            </a:r>
          </a:p>
        </p:txBody>
      </p:sp>
    </p:spTree>
    <p:extLst>
      <p:ext uri="{BB962C8B-B14F-4D97-AF65-F5344CB8AC3E}">
        <p14:creationId xmlns:p14="http://schemas.microsoft.com/office/powerpoint/2010/main" val="322077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36" y="241962"/>
            <a:ext cx="8220075" cy="994306"/>
          </a:xfrm>
        </p:spPr>
        <p:txBody>
          <a:bodyPr/>
          <a:lstStyle/>
          <a:p>
            <a:r>
              <a:rPr lang="en-US" dirty="0" smtClean="0"/>
              <a:t>Can you make this?</a:t>
            </a:r>
            <a:endParaRPr lang="en-US" dirty="0"/>
          </a:p>
        </p:txBody>
      </p:sp>
      <p:sp>
        <p:nvSpPr>
          <p:cNvPr id="5" name="Subtitle 2"/>
          <p:cNvSpPr txBox="1">
            <a:spLocks/>
          </p:cNvSpPr>
          <p:nvPr/>
        </p:nvSpPr>
        <p:spPr>
          <a:xfrm>
            <a:off x="700882" y="3657972"/>
            <a:ext cx="5332796" cy="2559385"/>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If you can, collect sticks from outside to help make this. What else could you use that is similar to a stick?</a:t>
            </a:r>
          </a:p>
          <a:p>
            <a:r>
              <a:rPr lang="en-US" sz="1800" dirty="0" smtClean="0"/>
              <a:t>You could draw lines on your figure using pens, felt tip or crayons.</a:t>
            </a:r>
          </a:p>
          <a:p>
            <a:r>
              <a:rPr lang="en-US" sz="1800" dirty="0" smtClean="0"/>
              <a:t>Use the template of the figure and glue on the sticks (or whatever you decide to use). Once filled, cut out the figure.</a:t>
            </a:r>
          </a:p>
          <a:p>
            <a:r>
              <a:rPr lang="en-US" sz="1800" dirty="0" smtClean="0"/>
              <a:t>Can you draw your own template of a figure for more </a:t>
            </a:r>
            <a:endParaRPr lang="en-US" sz="1800" dirty="0"/>
          </a:p>
          <a:p>
            <a:r>
              <a:rPr lang="en-US" sz="1800" dirty="0" smtClean="0"/>
              <a:t>Where could you display this? Outside for other people to see? In your garden?</a:t>
            </a:r>
          </a:p>
        </p:txBody>
      </p:sp>
      <p:pic>
        <p:nvPicPr>
          <p:cNvPr id="6" name="Picture 5"/>
          <p:cNvPicPr>
            <a:picLocks noChangeAspect="1"/>
          </p:cNvPicPr>
          <p:nvPr/>
        </p:nvPicPr>
        <p:blipFill>
          <a:blip r:embed="rId2"/>
          <a:stretch>
            <a:fillRect/>
          </a:stretch>
        </p:blipFill>
        <p:spPr>
          <a:xfrm>
            <a:off x="909400" y="1146762"/>
            <a:ext cx="1976705" cy="2431440"/>
          </a:xfrm>
          <a:prstGeom prst="rect">
            <a:avLst/>
          </a:prstGeom>
        </p:spPr>
      </p:pic>
      <p:pic>
        <p:nvPicPr>
          <p:cNvPr id="7" name="Picture 6"/>
          <p:cNvPicPr>
            <a:picLocks noChangeAspect="1"/>
          </p:cNvPicPr>
          <p:nvPr/>
        </p:nvPicPr>
        <p:blipFill>
          <a:blip r:embed="rId3"/>
          <a:stretch>
            <a:fillRect/>
          </a:stretch>
        </p:blipFill>
        <p:spPr>
          <a:xfrm>
            <a:off x="6368343" y="1146762"/>
            <a:ext cx="1773348" cy="4500998"/>
          </a:xfrm>
          <a:prstGeom prst="rect">
            <a:avLst/>
          </a:prstGeom>
        </p:spPr>
      </p:pic>
      <p:cxnSp>
        <p:nvCxnSpPr>
          <p:cNvPr id="9" name="Straight Connector 8"/>
          <p:cNvCxnSpPr/>
          <p:nvPr/>
        </p:nvCxnSpPr>
        <p:spPr>
          <a:xfrm>
            <a:off x="6033678" y="2144156"/>
            <a:ext cx="322255" cy="2274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327324" y="2028902"/>
            <a:ext cx="322255" cy="2274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24985" y="2331412"/>
            <a:ext cx="0" cy="2274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403898" y="2103957"/>
            <a:ext cx="0" cy="3040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891332" y="2144156"/>
            <a:ext cx="322255" cy="750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7649579" y="2672595"/>
            <a:ext cx="131944" cy="2748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05069" y="2341653"/>
            <a:ext cx="322255" cy="2274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27324" y="2558867"/>
            <a:ext cx="76574" cy="341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089621" y="2558867"/>
            <a:ext cx="123966" cy="2376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905723" y="2458434"/>
            <a:ext cx="255909" cy="3025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12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make this?</a:t>
            </a:r>
            <a:endParaRPr lang="en-US" dirty="0"/>
          </a:p>
        </p:txBody>
      </p:sp>
      <p:pic>
        <p:nvPicPr>
          <p:cNvPr id="3" name="Picture 2"/>
          <p:cNvPicPr>
            <a:picLocks noChangeAspect="1"/>
          </p:cNvPicPr>
          <p:nvPr/>
        </p:nvPicPr>
        <p:blipFill>
          <a:blip r:embed="rId2"/>
          <a:stretch>
            <a:fillRect/>
          </a:stretch>
        </p:blipFill>
        <p:spPr>
          <a:xfrm>
            <a:off x="639037" y="1731404"/>
            <a:ext cx="2753074" cy="2147162"/>
          </a:xfrm>
          <a:prstGeom prst="rect">
            <a:avLst/>
          </a:prstGeom>
        </p:spPr>
      </p:pic>
      <p:pic>
        <p:nvPicPr>
          <p:cNvPr id="4" name="Picture 3"/>
          <p:cNvPicPr>
            <a:picLocks noChangeAspect="1"/>
          </p:cNvPicPr>
          <p:nvPr/>
        </p:nvPicPr>
        <p:blipFill>
          <a:blip r:embed="rId3"/>
          <a:stretch>
            <a:fillRect/>
          </a:stretch>
        </p:blipFill>
        <p:spPr>
          <a:xfrm>
            <a:off x="639037" y="4051513"/>
            <a:ext cx="2753074" cy="1541721"/>
          </a:xfrm>
          <a:prstGeom prst="rect">
            <a:avLst/>
          </a:prstGeom>
        </p:spPr>
      </p:pic>
      <p:sp>
        <p:nvSpPr>
          <p:cNvPr id="5" name="Subtitle 2"/>
          <p:cNvSpPr txBox="1">
            <a:spLocks/>
          </p:cNvSpPr>
          <p:nvPr/>
        </p:nvSpPr>
        <p:spPr>
          <a:xfrm>
            <a:off x="3484892" y="1731404"/>
            <a:ext cx="5332796" cy="3553797"/>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Using clay or </a:t>
            </a:r>
            <a:r>
              <a:rPr lang="en-US" sz="2800" dirty="0" err="1" smtClean="0"/>
              <a:t>blu</a:t>
            </a:r>
            <a:r>
              <a:rPr lang="en-US" sz="2800" dirty="0" smtClean="0"/>
              <a:t> </a:t>
            </a:r>
            <a:r>
              <a:rPr lang="en-US" sz="2800" dirty="0" err="1" smtClean="0"/>
              <a:t>tac</a:t>
            </a:r>
            <a:r>
              <a:rPr lang="en-US" sz="2800" dirty="0" smtClean="0"/>
              <a:t> or </a:t>
            </a:r>
            <a:r>
              <a:rPr lang="en-US" sz="2800" dirty="0" err="1" smtClean="0"/>
              <a:t>playdough</a:t>
            </a:r>
            <a:r>
              <a:rPr lang="en-US" sz="2800" dirty="0" smtClean="0"/>
              <a:t>, can you have a go at making these sculptures.</a:t>
            </a:r>
          </a:p>
          <a:p>
            <a:r>
              <a:rPr lang="en-US" sz="2800" dirty="0" smtClean="0"/>
              <a:t>How many can you make?</a:t>
            </a:r>
          </a:p>
          <a:p>
            <a:r>
              <a:rPr lang="en-US" sz="2800" dirty="0" smtClean="0"/>
              <a:t>What does it feel like?</a:t>
            </a:r>
          </a:p>
          <a:p>
            <a:r>
              <a:rPr lang="en-US" sz="2800" dirty="0" smtClean="0"/>
              <a:t>Can you make them different shapes and sizes?</a:t>
            </a:r>
          </a:p>
          <a:p>
            <a:endParaRPr lang="en-US" sz="2800" dirty="0"/>
          </a:p>
          <a:p>
            <a:r>
              <a:rPr lang="en-US" sz="2800" dirty="0" smtClean="0"/>
              <a:t>Where can you leave them? Maybe in your house or on your next walk?</a:t>
            </a:r>
          </a:p>
        </p:txBody>
      </p:sp>
      <p:sp>
        <p:nvSpPr>
          <p:cNvPr id="6" name="Rectangle 5"/>
          <p:cNvSpPr/>
          <p:nvPr/>
        </p:nvSpPr>
        <p:spPr>
          <a:xfrm>
            <a:off x="639037" y="5712088"/>
            <a:ext cx="4572000" cy="523220"/>
          </a:xfrm>
          <a:prstGeom prst="rect">
            <a:avLst/>
          </a:prstGeom>
        </p:spPr>
        <p:txBody>
          <a:bodyPr>
            <a:spAutoFit/>
          </a:bodyPr>
          <a:lstStyle/>
          <a:p>
            <a:r>
              <a:rPr lang="en-US" sz="1400" dirty="0" smtClean="0">
                <a:hlinkClick r:id="rId4"/>
              </a:rPr>
              <a:t>https://www.yummytoddlerfood.com/activities/playdough-recipe/</a:t>
            </a:r>
            <a:r>
              <a:rPr lang="en-US" sz="1400" dirty="0" smtClean="0"/>
              <a:t> (no flour </a:t>
            </a:r>
            <a:r>
              <a:rPr lang="en-US" sz="1400" dirty="0" err="1" smtClean="0"/>
              <a:t>playdough</a:t>
            </a:r>
            <a:r>
              <a:rPr lang="en-US" sz="1400" dirty="0" smtClean="0"/>
              <a:t>)</a:t>
            </a:r>
            <a:endParaRPr lang="en-US" sz="1400" dirty="0"/>
          </a:p>
        </p:txBody>
      </p:sp>
    </p:spTree>
    <p:extLst>
      <p:ext uri="{BB962C8B-B14F-4D97-AF65-F5344CB8AC3E}">
        <p14:creationId xmlns:p14="http://schemas.microsoft.com/office/powerpoint/2010/main" val="354315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29370" y="765175"/>
            <a:ext cx="8261406" cy="793281"/>
          </a:xfrm>
          <a:prstGeom prst="roundRect">
            <a:avLst>
              <a:gd name="adj" fmla="val 0"/>
            </a:avLst>
          </a:prstGeom>
          <a:solidFill>
            <a:srgbClr val="18A0DB"/>
          </a:solidFill>
        </p:spPr>
        <p:txBody>
          <a:bodyPr/>
          <a:lstStyle/>
          <a:p>
            <a:r>
              <a:rPr lang="en-GB" sz="3600" dirty="0">
                <a:solidFill>
                  <a:schemeClr val="bg1"/>
                </a:solidFill>
                <a:latin typeface="+mn-lt"/>
              </a:rPr>
              <a:t>Try It Yourself</a:t>
            </a:r>
          </a:p>
        </p:txBody>
      </p:sp>
      <p:sp>
        <p:nvSpPr>
          <p:cNvPr id="6" name="TextBox 5"/>
          <p:cNvSpPr txBox="1"/>
          <p:nvPr/>
        </p:nvSpPr>
        <p:spPr>
          <a:xfrm>
            <a:off x="755650" y="1717483"/>
            <a:ext cx="3673227" cy="2800767"/>
          </a:xfrm>
          <a:prstGeom prst="rect">
            <a:avLst/>
          </a:prstGeom>
          <a:noFill/>
        </p:spPr>
        <p:txBody>
          <a:bodyPr wrap="square" rtlCol="0">
            <a:spAutoFit/>
          </a:bodyPr>
          <a:lstStyle/>
          <a:p>
            <a:pPr>
              <a:spcBef>
                <a:spcPct val="0"/>
              </a:spcBef>
            </a:pPr>
            <a:r>
              <a:rPr lang="en-GB" altLang="en-US" sz="1600" dirty="0"/>
              <a:t>Why not try creating your own sculptures inspired by the work of Antony </a:t>
            </a:r>
            <a:r>
              <a:rPr lang="en-GB" altLang="en-US" sz="1600" dirty="0" err="1"/>
              <a:t>Gormley</a:t>
            </a:r>
            <a:r>
              <a:rPr lang="en-GB" altLang="en-US" sz="1600" dirty="0"/>
              <a:t>? </a:t>
            </a:r>
          </a:p>
          <a:p>
            <a:pPr>
              <a:spcBef>
                <a:spcPct val="0"/>
              </a:spcBef>
            </a:pPr>
            <a:endParaRPr lang="en-GB" altLang="en-US" sz="1600" dirty="0"/>
          </a:p>
          <a:p>
            <a:pPr>
              <a:spcBef>
                <a:spcPct val="0"/>
              </a:spcBef>
            </a:pPr>
            <a:r>
              <a:rPr lang="en-GB" altLang="en-US" sz="1600" dirty="0"/>
              <a:t>You could use different material, such as clay or playdough, to make body shapes. Experiment with grouping them in different numbers and putting them in different places. You could add wings to make your own angels of the north, south, east or west!</a:t>
            </a:r>
            <a:endParaRPr lang="en-GB" altLang="en-US" sz="1600" dirty="0">
              <a:solidFill>
                <a:srgbClr val="FF0000"/>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270" r="23143" b="2435"/>
          <a:stretch/>
        </p:blipFill>
        <p:spPr>
          <a:xfrm>
            <a:off x="4571999" y="1558456"/>
            <a:ext cx="3816351" cy="4534369"/>
          </a:xfrm>
          <a:prstGeom prst="rect">
            <a:avLst/>
          </a:prstGeom>
        </p:spPr>
      </p:pic>
    </p:spTree>
    <p:extLst>
      <p:ext uri="{BB962C8B-B14F-4D97-AF65-F5344CB8AC3E}">
        <p14:creationId xmlns:p14="http://schemas.microsoft.com/office/powerpoint/2010/main" val="43970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525</Words>
  <Application>Microsoft Macintosh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Antony Gormley</vt:lpstr>
      <vt:lpstr>The Angel of the North, 1998</vt:lpstr>
      <vt:lpstr>His other artworks</vt:lpstr>
      <vt:lpstr>Can you make your own artwork inspired by Antony?</vt:lpstr>
      <vt:lpstr>Can you make your own Angel of the North?</vt:lpstr>
      <vt:lpstr>Can you make this?</vt:lpstr>
      <vt:lpstr>Can you make this?</vt:lpstr>
      <vt:lpstr>Try It Yourself</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Newton</dc:creator>
  <cp:lastModifiedBy>Jade Newton</cp:lastModifiedBy>
  <cp:revision>4</cp:revision>
  <dcterms:created xsi:type="dcterms:W3CDTF">2020-05-12T15:40:50Z</dcterms:created>
  <dcterms:modified xsi:type="dcterms:W3CDTF">2020-05-12T16:20:42Z</dcterms:modified>
</cp:coreProperties>
</file>